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5"/>
  </p:notesMasterIdLst>
  <p:sldIdLst>
    <p:sldId id="256" r:id="rId2"/>
    <p:sldId id="265" r:id="rId3"/>
    <p:sldId id="332" r:id="rId4"/>
    <p:sldId id="266" r:id="rId5"/>
    <p:sldId id="319" r:id="rId6"/>
    <p:sldId id="322" r:id="rId7"/>
    <p:sldId id="329" r:id="rId8"/>
    <p:sldId id="321" r:id="rId9"/>
    <p:sldId id="296" r:id="rId10"/>
    <p:sldId id="307" r:id="rId11"/>
    <p:sldId id="320" r:id="rId12"/>
    <p:sldId id="308" r:id="rId13"/>
    <p:sldId id="323" r:id="rId14"/>
    <p:sldId id="309" r:id="rId15"/>
    <p:sldId id="324" r:id="rId16"/>
    <p:sldId id="310" r:id="rId17"/>
    <p:sldId id="325" r:id="rId18"/>
    <p:sldId id="311" r:id="rId19"/>
    <p:sldId id="326" r:id="rId20"/>
    <p:sldId id="312" r:id="rId21"/>
    <p:sldId id="327" r:id="rId22"/>
    <p:sldId id="313" r:id="rId23"/>
    <p:sldId id="314" r:id="rId24"/>
    <p:sldId id="328" r:id="rId25"/>
    <p:sldId id="315" r:id="rId26"/>
    <p:sldId id="317" r:id="rId27"/>
    <p:sldId id="330" r:id="rId28"/>
    <p:sldId id="303" r:id="rId29"/>
    <p:sldId id="331" r:id="rId30"/>
    <p:sldId id="297" r:id="rId31"/>
    <p:sldId id="318" r:id="rId32"/>
    <p:sldId id="333" r:id="rId33"/>
    <p:sldId id="27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81" d="100"/>
          <a:sy n="81" d="100"/>
        </p:scale>
        <p:origin x="1426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12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4070E-E8A1-4F42-B59D-865766FD3244}" type="datetimeFigureOut">
              <a:rPr lang="en-HK" smtClean="0"/>
              <a:t>21/4/16</a:t>
            </a:fld>
            <a:endParaRPr lang="en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CACC7-ACE6-4F86-941D-06BD8F3FFEE8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3569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3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1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3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5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2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8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0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5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7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5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H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9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B473-58D4-4174-951A-E210CF4BB06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5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uardian.com/sustainable-business/2014/jul/18/good-product-bad-package-plastic-recycle-mistakes" TargetMode="External"/><Relationship Id="rId2" Type="http://schemas.openxmlformats.org/officeDocument/2006/relationships/hyperlink" Target="https://yosemite.epa.gov/r10/owcm.nsf/product+stewardship/autos-impacts" TargetMode="Externa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098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Appropriate Technology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2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Effectiveness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concept must meet the requirements, e.g.</a:t>
            </a:r>
          </a:p>
          <a:p>
            <a:pPr marL="1433513" lvl="3" defTabSz="854075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 self sufficient farm must produce enough food to 	feed its inhabitants</a:t>
            </a:r>
          </a:p>
          <a:p>
            <a:pPr lvl="3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83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Rwanda System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Effectiveness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Solar/electricity technology is mature, should provide the intended amount of power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were sufficient to provide up to 3~4 LED lights in different rooms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 light was of sufficient brightness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Sufficient power to charge cell phone or rechargeable batteries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65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reliable product performed as design when called upon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product fails due to uncontrolled factors, e.g. A bicycle system might fail on snowy days.  Some cars do not start on cold mornings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Measures of reliability are frequency of repairs and mean time before fails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55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Rwanda System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components (solar panel, convertor, batteries, LED lights) are known to be durable and reliable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Major problems (e.g. mechanical damage or dust accumulation on solar panel, wetting battery on rainy days can be avoided with good operational practice)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source of failure is in the connection between component (e.g. wiring) and can be dealt with by maintenance</a:t>
            </a:r>
          </a:p>
        </p:txBody>
      </p:sp>
    </p:spTree>
    <p:extLst>
      <p:ext uri="{BB962C8B-B14F-4D97-AF65-F5344CB8AC3E}">
        <p14:creationId xmlns:p14="http://schemas.microsoft.com/office/powerpoint/2010/main" val="55033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Maintainability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devices need maintenance or upkeep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good design would allow the user or service person to perform routine maintenance easily and safely</a:t>
            </a:r>
          </a:p>
          <a:p>
            <a:pPr marL="2286000" lvl="4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 engine compartment is designed with easy access to the spark plugs</a:t>
            </a:r>
          </a:p>
          <a:p>
            <a:pPr marL="2286000" lvl="4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village water pump is designed with the seals accessible with common hand tools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6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Rwanda System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Maintainability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Connection issues can be addressed with simple engineering skill</a:t>
            </a:r>
          </a:p>
          <a:p>
            <a:pPr marL="2286000" lvl="4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Replacing electrical wire with simple soldering</a:t>
            </a:r>
          </a:p>
          <a:p>
            <a:pPr marL="2286000" lvl="4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simple electrical circuit to trouble shoot</a:t>
            </a:r>
          </a:p>
          <a:p>
            <a:pPr marL="2286000" lvl="4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 mechanical concept to repair stands</a:t>
            </a:r>
          </a:p>
        </p:txBody>
      </p:sp>
    </p:spTree>
    <p:extLst>
      <p:ext uri="{BB962C8B-B14F-4D97-AF65-F5344CB8AC3E}">
        <p14:creationId xmlns:p14="http://schemas.microsoft.com/office/powerpoint/2010/main" val="310687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Reparability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product fails (as it always will), the failed part should be replaceable and the effort to replace it should take only a reasonable amount of time and effort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key argument for Appropriate Technology,   as many imported machines in developing countries stand idle because the parts needed for repairs are not there</a:t>
            </a:r>
          </a:p>
        </p:txBody>
      </p:sp>
    </p:spTree>
    <p:extLst>
      <p:ext uri="{BB962C8B-B14F-4D97-AF65-F5344CB8AC3E}">
        <p14:creationId xmlns:p14="http://schemas.microsoft.com/office/powerpoint/2010/main" val="335101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Rwanda System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Reparability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(solar panel, controller, batteries, LED light bulb) are available locally at Rwanda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price is lower if they can be ordered directly from oversea (e.g. China)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57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device should be functional when you need it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must deal with the availability of energy source (if energy is needed for the running of the device, e.g. the availability of the sun in the operation of a solar oven)</a:t>
            </a:r>
          </a:p>
        </p:txBody>
      </p:sp>
    </p:spTree>
    <p:extLst>
      <p:ext uri="{BB962C8B-B14F-4D97-AF65-F5344CB8AC3E}">
        <p14:creationId xmlns:p14="http://schemas.microsoft.com/office/powerpoint/2010/main" val="113162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Rwanda System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should work when sunlight is available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Operate independently with no oversight required</a:t>
            </a:r>
          </a:p>
        </p:txBody>
      </p:sp>
    </p:spTree>
    <p:extLst>
      <p:ext uri="{BB962C8B-B14F-4D97-AF65-F5344CB8AC3E}">
        <p14:creationId xmlns:p14="http://schemas.microsoft.com/office/powerpoint/2010/main" val="45198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60000">
            <a:off x="2819400" y="1447800"/>
            <a:ext cx="3264788" cy="509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24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third step – preliminary design and evaluation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concept passes the test, a preliminary design is made and again evaluated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evaluation asks two kinds of questions of the preliminary designs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Hardware Related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Related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9712" b="40386"/>
          <a:stretch/>
        </p:blipFill>
        <p:spPr>
          <a:xfrm rot="10860000">
            <a:off x="4966048" y="3773860"/>
            <a:ext cx="3264788" cy="152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23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third step – preliminary design and evaluation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Hardware Related Evaluation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worst case combination of high demand and low availability and how would the design perform in the worst case ?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necessary material available ?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labor for construction available ?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monetary cost ?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construction time reasonable ?</a:t>
            </a:r>
          </a:p>
        </p:txBody>
      </p:sp>
    </p:spTree>
    <p:extLst>
      <p:ext uri="{BB962C8B-B14F-4D97-AF65-F5344CB8AC3E}">
        <p14:creationId xmlns:p14="http://schemas.microsoft.com/office/powerpoint/2010/main" val="122097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Rwanda System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third step – preliminary design and evaluation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Hardware Related Evaluation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system is available to function even when the sun is not available (for the short term) because of the battery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unique challenge in doing AT in a foreign country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 must occur over a short period of time (1~2 week)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Hardware must be available (components are small enough that most can be bought oversea to reduce cost)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happens locally (must run through the construction process thoroughly at home, prior to the trip)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Manuel hand-on skills are necessary for last minute, unexpected change required for the design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79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981200"/>
            <a:ext cx="7772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third step – preliminary design and evaluation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Related Evaluation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evaluation deals with the “soft costs”, those hard to put a number on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environmental impact ?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effect on the user’s lifestyle ?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 the design exclude any potential user ?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 it provide a path to adapting the changing needs ?</a:t>
            </a:r>
          </a:p>
        </p:txBody>
      </p:sp>
    </p:spTree>
    <p:extLst>
      <p:ext uri="{BB962C8B-B14F-4D97-AF65-F5344CB8AC3E}">
        <p14:creationId xmlns:p14="http://schemas.microsoft.com/office/powerpoint/2010/main" val="267626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Rwanda System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981200"/>
            <a:ext cx="77724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third step – preliminary design and evaluation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Related Evaluation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evaluation deals with the “soft costs”, those hard to put a number on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direct environmental issues with the system as it has no impact to the environment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there are issue with deciding placement of the solar panel on the roof .vs. the selected mobile ground design (for security reason and also easy sharing with neighbors)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of lifestyle is significant (life now continues after sunset!!, no two-hour round trip down the hill to charge cell phone!!!)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is sufficiently simple to encourage additional users to build system on their own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look to expand system in the future to meet other more advance electricity needs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3" indent="-45720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0" lvl="4" indent="-45720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64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981200"/>
            <a:ext cx="75438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third step – preliminary design and evaluation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Failure of a preliminary design is not fatal since the design can be modified and improved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single design is almost never best in all regards; a short construction time, for example, may mean a high cost.  The designer must make trade-offs</a:t>
            </a:r>
          </a:p>
        </p:txBody>
      </p:sp>
    </p:spTree>
    <p:extLst>
      <p:ext uri="{BB962C8B-B14F-4D97-AF65-F5344CB8AC3E}">
        <p14:creationId xmlns:p14="http://schemas.microsoft.com/office/powerpoint/2010/main" val="161265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3048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866775" y="1371600"/>
            <a:ext cx="7543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fourth step – the construction of a prototype and making a production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Details are important, every nuts and bolts must be specified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decision must be made ahead of time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must be communicated to the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craftpeople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who will execute the design based on drawing, numbers and words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detail process may bring to light subtle flaws.  Some design decisions must be made on the field, i.e., during the actual construction</a:t>
            </a:r>
          </a:p>
          <a:p>
            <a:pPr marL="89535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 it is almost impossible to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forsee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design for every contingency, the prototype gives the designer one more chance to test the concept before committing it to production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5790" b="67298"/>
          <a:stretch/>
        </p:blipFill>
        <p:spPr>
          <a:xfrm rot="10860000">
            <a:off x="3288319" y="5231059"/>
            <a:ext cx="3264788" cy="137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30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3048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Rwanda System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6775" y="1371600"/>
            <a:ext cx="754380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fourth step – the construction and installation on site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Details are important, every nuts and bolts must be specified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Documentation of the construction process is very important, as we want to pass all the detailed knowledge to the villagers who have little education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decision must be made ahead of time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Took pictures of the house to understand the condition for installation of LED lights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Basic engineering skills are important as you always need to make last minute change due to the situation</a:t>
            </a:r>
          </a:p>
        </p:txBody>
      </p:sp>
    </p:spTree>
    <p:extLst>
      <p:ext uri="{BB962C8B-B14F-4D97-AF65-F5344CB8AC3E}">
        <p14:creationId xmlns:p14="http://schemas.microsoft.com/office/powerpoint/2010/main" val="306393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Major Points about Design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676400"/>
            <a:ext cx="7467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is an iterative process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might need to go around the loops many time until a concept, preliminary design, or detailed design is satisfactory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better to spend much time working on the original concept than to try to salvage a poor idea in the final phases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a design proceeds it becomes more difficult to reject its basic concept and start again.  The investment of time, energy, psyche, and capital give a well along design too great a value to be dropped.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Trade-offs must be made to get some semblance of the initial concept into production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“ideal” solution rarely sees the light of day.  There are too many competing constraints</a:t>
            </a:r>
          </a:p>
        </p:txBody>
      </p:sp>
    </p:spTree>
    <p:extLst>
      <p:ext uri="{BB962C8B-B14F-4D97-AF65-F5344CB8AC3E}">
        <p14:creationId xmlns:p14="http://schemas.microsoft.com/office/powerpoint/2010/main" val="415914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Major Points about the Rwanda System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676400"/>
            <a:ext cx="74676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is an iterative process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might need to go around the loops many time until a concept, preliminary design, or detailed design is satisfactory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better to spend much time working on the original concept than to try to salvage a poor idea in the final phases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Spend as much time as possible to have a final design before installation, anticipate all the little things which might come up which are location specific (length of wires needed, type of nails needed for mud wall, etc.)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final installation must be “professional”, cannot have a poor “product” just because the poor conditions of the house (i.e. no loose hanging wires, etc.)</a:t>
            </a:r>
          </a:p>
        </p:txBody>
      </p:sp>
    </p:spTree>
    <p:extLst>
      <p:ext uri="{BB962C8B-B14F-4D97-AF65-F5344CB8AC3E}">
        <p14:creationId xmlns:p14="http://schemas.microsoft.com/office/powerpoint/2010/main" val="15573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299" y="1524000"/>
            <a:ext cx="4515001" cy="49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with Evaluating a Design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Balancing between tangible and intangible factors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tangible factor is how much the device costs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intangible factor is how adopting an idea or device would impact people’s life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definite approach to deal with this balance, an approach is to solving it is simply to be as carful as possible to take intangible factors into account when designing</a:t>
            </a:r>
          </a:p>
        </p:txBody>
      </p:sp>
    </p:spTree>
    <p:extLst>
      <p:ext uri="{BB962C8B-B14F-4D97-AF65-F5344CB8AC3E}">
        <p14:creationId xmlns:p14="http://schemas.microsoft.com/office/powerpoint/2010/main" val="423828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with Evaluating a Design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difficulty in making trade-offs, the people who benefit from a design are different from those who lose from it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 the use of chlorofluorocarbons in spray paint benefit the housing and auto industries, but is harmful to the environment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 the use of rare earth elements benefit the electronic industries, but is harmful to the miners and the environment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Government, sometimes, is not effective in making the trade-offs decision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weight of doing justice falls on the designer.  The designer need to think carefully about people who might be affected by the decision</a:t>
            </a:r>
          </a:p>
        </p:txBody>
      </p:sp>
    </p:spTree>
    <p:extLst>
      <p:ext uri="{BB962C8B-B14F-4D97-AF65-F5344CB8AC3E}">
        <p14:creationId xmlns:p14="http://schemas.microsoft.com/office/powerpoint/2010/main" val="27912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with Evaluating a Design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examples on the issue of “trade-off” in design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Impacts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Automobiles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yosemite.epa.gov/r10/owcm.nsf/product+stewardship/autos-impacts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“Good product, bad package: top sustainable packaging mistakes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www.theguardian.com/sustainable-business/2014/jul/18/good-product-bad-package-plastic-recycle-mistakes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32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075" y="228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Assignment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" name="Rectangle 2"/>
          <p:cNvSpPr/>
          <p:nvPr/>
        </p:nvSpPr>
        <p:spPr>
          <a:xfrm>
            <a:off x="866775" y="1371600"/>
            <a:ext cx="75057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designers were asked to submit proposals for a short-haul (10 miles) transportation system to be built by a community of 100,000.  The ridership would be approximately 30,000 trips per day with an average distance of 4 miles. The proposals from the three designers are: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subway system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bicycle system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automobile based system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 the intangible factors relevant to each of the short-haul transportation system which the design should address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who, in the long run, might benefit and who might suffer if each of the short-haul transportation systems were implemented.  Do the same people tend to benefit and suffer ?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95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  <a:endParaRPr lang="en-US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step – Ask questions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clarify problem so the designers can know what solutions are reasonable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Designers bring their own experience, culture, training and personality in the development of an initial concept for the 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65620"/>
          <a:stretch/>
        </p:blipFill>
        <p:spPr>
          <a:xfrm rot="10860000">
            <a:off x="2529639" y="3609756"/>
            <a:ext cx="3264788" cy="175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9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Rwanda System</a:t>
            </a:r>
            <a:endParaRPr lang="en-US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981200"/>
            <a:ext cx="5990924" cy="429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2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Rwanda System</a:t>
            </a:r>
            <a:endParaRPr lang="en-US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2819400"/>
            <a:ext cx="3048000" cy="21336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402999"/>
            <a:ext cx="2184400" cy="324072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3200400"/>
            <a:ext cx="2514600" cy="188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2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Rwanda System</a:t>
            </a:r>
            <a:endParaRPr lang="en-US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step – Ask questions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clarify problem so the designers can know what solutions are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reasonable</a:t>
            </a:r>
          </a:p>
          <a:p>
            <a:pPr lvl="2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poverty in Rwanda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lean water and energy are both needed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is semi-accessible with a great deal of cost of time and labor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access to electrical grid for at least 10 years in some region</a:t>
            </a:r>
          </a:p>
          <a:p>
            <a:pPr lvl="2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objective is to provide electricity to the Rwanda village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much electricity (the size of the system)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scale to address basic needs, sufficient to provide lights and charging of devices (radio, flashlights, cell phones)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not design for electricity supply for air conditioning, refrigeration etc. (no AC/DC conversion, less complexity and also not immediate needs)</a:t>
            </a:r>
          </a:p>
          <a:p>
            <a:pPr lvl="3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62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Rwanda System</a:t>
            </a:r>
            <a:endParaRPr lang="en-US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step – Ask questions</a:t>
            </a:r>
          </a:p>
          <a:p>
            <a:pPr lvl="3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Designers bring their own experience, culture, training and personality in the development of an initial concept for the design</a:t>
            </a:r>
          </a:p>
          <a:p>
            <a:pPr lvl="1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solar energy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Sun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eadily available in village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Minimum impact to their ways of life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Price of solar cells/panels is low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 light bulb is cheap, circuit design not difficult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85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step – testing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criteria most designs must meet to be viable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Effectiveness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Reliability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Maintainability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Reparability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44663" b="28400"/>
          <a:stretch/>
        </p:blipFill>
        <p:spPr>
          <a:xfrm rot="10860000">
            <a:off x="4707555" y="3338354"/>
            <a:ext cx="3264788" cy="137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2622</TotalTime>
  <Words>2099</Words>
  <Application>Microsoft Office PowerPoint</Application>
  <PresentationFormat>On-screen Show (4:3)</PresentationFormat>
  <Paragraphs>209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Office Theme</vt:lpstr>
      <vt:lpstr>Design for Appropriate Technology</vt:lpstr>
      <vt:lpstr>The Design Process</vt:lpstr>
      <vt:lpstr>The Design Process</vt:lpstr>
      <vt:lpstr>The Design Process</vt:lpstr>
      <vt:lpstr>The Rwanda System</vt:lpstr>
      <vt:lpstr>The Rwanda System</vt:lpstr>
      <vt:lpstr>The Rwanda System</vt:lpstr>
      <vt:lpstr>The Rwanda System</vt:lpstr>
      <vt:lpstr>The Design Process</vt:lpstr>
      <vt:lpstr>The Design Process</vt:lpstr>
      <vt:lpstr>The Rwanda System</vt:lpstr>
      <vt:lpstr>The Design Process</vt:lpstr>
      <vt:lpstr>The Rwanda System</vt:lpstr>
      <vt:lpstr>The Design Process</vt:lpstr>
      <vt:lpstr>The Rwanda System</vt:lpstr>
      <vt:lpstr>The Design Process</vt:lpstr>
      <vt:lpstr>The Rwanda System</vt:lpstr>
      <vt:lpstr>The Design Process</vt:lpstr>
      <vt:lpstr>The Rwanda System</vt:lpstr>
      <vt:lpstr>The Design Process</vt:lpstr>
      <vt:lpstr>The Design Process</vt:lpstr>
      <vt:lpstr>The Rwanda System</vt:lpstr>
      <vt:lpstr>The Design Process</vt:lpstr>
      <vt:lpstr>The Rwanda System</vt:lpstr>
      <vt:lpstr>The Design Process</vt:lpstr>
      <vt:lpstr>The Design Process</vt:lpstr>
      <vt:lpstr>The Rwanda System</vt:lpstr>
      <vt:lpstr>Major Points about Design</vt:lpstr>
      <vt:lpstr>Major Points about the Rwanda System</vt:lpstr>
      <vt:lpstr>Problems with Evaluating a Design</vt:lpstr>
      <vt:lpstr>Problems with Evaluating a Design</vt:lpstr>
      <vt:lpstr>Problems with Evaluating a Design</vt:lpstr>
      <vt:lpstr>Assignment 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in the World</dc:title>
  <dc:creator>VPAD</dc:creator>
  <cp:lastModifiedBy>walter yuen</cp:lastModifiedBy>
  <cp:revision>136</cp:revision>
  <dcterms:created xsi:type="dcterms:W3CDTF">2015-02-23T15:25:11Z</dcterms:created>
  <dcterms:modified xsi:type="dcterms:W3CDTF">2016-04-21T21:45:58Z</dcterms:modified>
</cp:coreProperties>
</file>