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9"/>
  </p:notesMasterIdLst>
  <p:sldIdLst>
    <p:sldId id="256" r:id="rId2"/>
    <p:sldId id="261" r:id="rId3"/>
    <p:sldId id="257" r:id="rId4"/>
    <p:sldId id="258" r:id="rId5"/>
    <p:sldId id="263" r:id="rId6"/>
    <p:sldId id="262" r:id="rId7"/>
    <p:sldId id="264" r:id="rId8"/>
    <p:sldId id="306" r:id="rId9"/>
    <p:sldId id="307" r:id="rId10"/>
    <p:sldId id="265" r:id="rId11"/>
    <p:sldId id="296" r:id="rId12"/>
    <p:sldId id="299" r:id="rId13"/>
    <p:sldId id="266" r:id="rId14"/>
    <p:sldId id="267" r:id="rId15"/>
    <p:sldId id="298" r:id="rId16"/>
    <p:sldId id="270" r:id="rId17"/>
    <p:sldId id="268" r:id="rId18"/>
    <p:sldId id="300" r:id="rId19"/>
    <p:sldId id="269" r:id="rId20"/>
    <p:sldId id="301" r:id="rId21"/>
    <p:sldId id="302" r:id="rId22"/>
    <p:sldId id="303" r:id="rId23"/>
    <p:sldId id="271" r:id="rId24"/>
    <p:sldId id="304" r:id="rId25"/>
    <p:sldId id="305" r:id="rId26"/>
    <p:sldId id="272" r:id="rId27"/>
    <p:sldId id="274" r:id="rId28"/>
    <p:sldId id="308" r:id="rId29"/>
    <p:sldId id="276" r:id="rId30"/>
    <p:sldId id="278" r:id="rId31"/>
    <p:sldId id="279" r:id="rId32"/>
    <p:sldId id="280" r:id="rId33"/>
    <p:sldId id="281" r:id="rId34"/>
    <p:sldId id="282" r:id="rId35"/>
    <p:sldId id="283" r:id="rId36"/>
    <p:sldId id="284" r:id="rId37"/>
    <p:sldId id="285" r:id="rId38"/>
    <p:sldId id="286" r:id="rId39"/>
    <p:sldId id="287" r:id="rId40"/>
    <p:sldId id="289" r:id="rId41"/>
    <p:sldId id="290" r:id="rId42"/>
    <p:sldId id="291" r:id="rId43"/>
    <p:sldId id="292" r:id="rId44"/>
    <p:sldId id="293" r:id="rId45"/>
    <p:sldId id="294" r:id="rId46"/>
    <p:sldId id="295" r:id="rId47"/>
    <p:sldId id="27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80" autoAdjust="0"/>
  </p:normalViewPr>
  <p:slideViewPr>
    <p:cSldViewPr>
      <p:cViewPr varScale="1">
        <p:scale>
          <a:sx n="81" d="100"/>
          <a:sy n="81" d="100"/>
        </p:scale>
        <p:origin x="1426"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H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64070E-E8A1-4F42-B59D-865766FD3244}" type="datetimeFigureOut">
              <a:rPr lang="en-HK" smtClean="0"/>
              <a:t>12/4/16</a:t>
            </a:fld>
            <a:endParaRPr lang="en-HK"/>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H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H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9CACC7-ACE6-4F86-941D-06BD8F3FFEE8}" type="slidenum">
              <a:rPr lang="en-HK" smtClean="0"/>
              <a:t>‹#›</a:t>
            </a:fld>
            <a:endParaRPr lang="en-HK"/>
          </a:p>
        </p:txBody>
      </p:sp>
    </p:spTree>
    <p:extLst>
      <p:ext uri="{BB962C8B-B14F-4D97-AF65-F5344CB8AC3E}">
        <p14:creationId xmlns:p14="http://schemas.microsoft.com/office/powerpoint/2010/main" val="1135695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xfrm>
            <a:off x="3884613" y="8685213"/>
            <a:ext cx="29718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93" tIns="43247" rIns="86493" bIns="43247"/>
          <a:lstStyle>
            <a:lvl1pPr>
              <a:defRPr sz="2400">
                <a:solidFill>
                  <a:schemeClr val="tx1"/>
                </a:solidFill>
                <a:latin typeface="Symbol" panose="05050102010706020507" pitchFamily="18" charset="2"/>
                <a:ea typeface="MS PGothic" panose="020B0600070205080204" pitchFamily="34" charset="-128"/>
              </a:defRPr>
            </a:lvl1pPr>
            <a:lvl2pPr marL="742950" indent="-285750">
              <a:defRPr sz="2400">
                <a:solidFill>
                  <a:schemeClr val="tx1"/>
                </a:solidFill>
                <a:latin typeface="Symbol" panose="05050102010706020507" pitchFamily="18" charset="2"/>
                <a:ea typeface="MS PGothic" panose="020B0600070205080204" pitchFamily="34" charset="-128"/>
              </a:defRPr>
            </a:lvl2pPr>
            <a:lvl3pPr marL="1143000" indent="-228600">
              <a:defRPr sz="2400">
                <a:solidFill>
                  <a:schemeClr val="tx1"/>
                </a:solidFill>
                <a:latin typeface="Symbol" panose="05050102010706020507" pitchFamily="18" charset="2"/>
                <a:ea typeface="MS PGothic" panose="020B0600070205080204" pitchFamily="34" charset="-128"/>
              </a:defRPr>
            </a:lvl3pPr>
            <a:lvl4pPr marL="1600200" indent="-228600">
              <a:defRPr sz="2400">
                <a:solidFill>
                  <a:schemeClr val="tx1"/>
                </a:solidFill>
                <a:latin typeface="Symbol" panose="05050102010706020507" pitchFamily="18" charset="2"/>
                <a:ea typeface="MS PGothic" panose="020B0600070205080204" pitchFamily="34" charset="-128"/>
              </a:defRPr>
            </a:lvl4pPr>
            <a:lvl5pPr marL="2057400" indent="-228600">
              <a:defRPr sz="2400">
                <a:solidFill>
                  <a:schemeClr val="tx1"/>
                </a:solidFill>
                <a:latin typeface="Symbol" panose="05050102010706020507" pitchFamily="18" charset="2"/>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Symbol" panose="05050102010706020507" pitchFamily="18" charset="2"/>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Symbol" panose="05050102010706020507" pitchFamily="18" charset="2"/>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Symbol" panose="05050102010706020507" pitchFamily="18" charset="2"/>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Symbol" panose="05050102010706020507" pitchFamily="18" charset="2"/>
                <a:ea typeface="MS PGothic" panose="020B0600070205080204" pitchFamily="34" charset="-128"/>
              </a:defRPr>
            </a:lvl9pPr>
          </a:lstStyle>
          <a:p>
            <a:fld id="{693799D1-977A-463C-B18A-F0355F52C4BA}" type="slidenum">
              <a:rPr lang="en-US" altLang="en-US" u="sng">
                <a:latin typeface="Times" panose="02020603050405020304" pitchFamily="18" charset="0"/>
              </a:rPr>
              <a:pPr/>
              <a:t>6</a:t>
            </a:fld>
            <a:endParaRPr lang="en-US" altLang="en-US" u="sng">
              <a:latin typeface="Times" panose="02020603050405020304" pitchFamily="18" charset="0"/>
            </a:endParaRPr>
          </a:p>
        </p:txBody>
      </p:sp>
      <p:sp>
        <p:nvSpPr>
          <p:cNvPr id="5123" name="Rectangle 2"/>
          <p:cNvSpPr>
            <a:spLocks noGrp="1" noRot="1" noChangeAspect="1" noChangeArrowheads="1" noTextEdit="1"/>
          </p:cNvSpPr>
          <p:nvPr>
            <p:ph type="sldImg"/>
          </p:nvPr>
        </p:nvSpPr>
        <p:spPr>
          <a:xfrm>
            <a:off x="1144588" y="685800"/>
            <a:ext cx="4570412" cy="3429000"/>
          </a:xfrm>
          <a:ln/>
        </p:spPr>
      </p:sp>
      <p:sp>
        <p:nvSpPr>
          <p:cNvPr id="4065283" name="Rectangle 3"/>
          <p:cNvSpPr>
            <a:spLocks noGrp="1" noChangeArrowheads="1"/>
          </p:cNvSpPr>
          <p:nvPr>
            <p:ph type="body" idx="1"/>
          </p:nvPr>
        </p:nvSpPr>
        <p:spPr>
          <a:xfrm>
            <a:off x="685800" y="4343400"/>
            <a:ext cx="5486400" cy="4114800"/>
          </a:xfrm>
        </p:spPr>
        <p:txBody>
          <a:bodyPr/>
          <a:lstStyle/>
          <a:p>
            <a:pPr>
              <a:defRPr/>
            </a:pPr>
            <a:endParaRPr lang="en-US" smtClean="0">
              <a:ea typeface="ＭＳ Ｐゴシック" pitchFamily="-107" charset="-128"/>
              <a:cs typeface="+mn-cs"/>
            </a:endParaRPr>
          </a:p>
        </p:txBody>
      </p:sp>
    </p:spTree>
    <p:extLst>
      <p:ext uri="{BB962C8B-B14F-4D97-AF65-F5344CB8AC3E}">
        <p14:creationId xmlns:p14="http://schemas.microsoft.com/office/powerpoint/2010/main" val="779856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HK"/>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HK"/>
          </a:p>
        </p:txBody>
      </p:sp>
      <p:sp>
        <p:nvSpPr>
          <p:cNvPr id="4" name="Date Placeholder 3"/>
          <p:cNvSpPr>
            <a:spLocks noGrp="1"/>
          </p:cNvSpPr>
          <p:nvPr>
            <p:ph type="dt" sz="half" idx="10"/>
          </p:nvPr>
        </p:nvSpPr>
        <p:spPr/>
        <p:txBody>
          <a:bodyPr/>
          <a:lstStyle/>
          <a:p>
            <a:fld id="{69C5B473-58D4-4174-951A-E210CF4BB06D}"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647930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H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4" name="Date Placeholder 3"/>
          <p:cNvSpPr>
            <a:spLocks noGrp="1"/>
          </p:cNvSpPr>
          <p:nvPr>
            <p:ph type="dt" sz="half" idx="10"/>
          </p:nvPr>
        </p:nvSpPr>
        <p:spPr/>
        <p:txBody>
          <a:bodyPr/>
          <a:lstStyle/>
          <a:p>
            <a:fld id="{69C5B473-58D4-4174-951A-E210CF4BB06D}"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778110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HK"/>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4" name="Date Placeholder 3"/>
          <p:cNvSpPr>
            <a:spLocks noGrp="1"/>
          </p:cNvSpPr>
          <p:nvPr>
            <p:ph type="dt" sz="half" idx="10"/>
          </p:nvPr>
        </p:nvSpPr>
        <p:spPr/>
        <p:txBody>
          <a:bodyPr/>
          <a:lstStyle/>
          <a:p>
            <a:fld id="{69C5B473-58D4-4174-951A-E210CF4BB06D}"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757834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H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4" name="Date Placeholder 3"/>
          <p:cNvSpPr>
            <a:spLocks noGrp="1"/>
          </p:cNvSpPr>
          <p:nvPr>
            <p:ph type="dt" sz="half" idx="10"/>
          </p:nvPr>
        </p:nvSpPr>
        <p:spPr/>
        <p:txBody>
          <a:bodyPr/>
          <a:lstStyle/>
          <a:p>
            <a:fld id="{69C5B473-58D4-4174-951A-E210CF4BB06D}"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256253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HK"/>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C5B473-58D4-4174-951A-E210CF4BB06D}"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998529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HK"/>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5" name="Date Placeholder 4"/>
          <p:cNvSpPr>
            <a:spLocks noGrp="1"/>
          </p:cNvSpPr>
          <p:nvPr>
            <p:ph type="dt" sz="half" idx="10"/>
          </p:nvPr>
        </p:nvSpPr>
        <p:spPr/>
        <p:txBody>
          <a:bodyPr/>
          <a:lstStyle/>
          <a:p>
            <a:fld id="{69C5B473-58D4-4174-951A-E210CF4BB06D}"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2457083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HK"/>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7" name="Date Placeholder 6"/>
          <p:cNvSpPr>
            <a:spLocks noGrp="1"/>
          </p:cNvSpPr>
          <p:nvPr>
            <p:ph type="dt" sz="half" idx="10"/>
          </p:nvPr>
        </p:nvSpPr>
        <p:spPr/>
        <p:txBody>
          <a:bodyPr/>
          <a:lstStyle/>
          <a:p>
            <a:fld id="{69C5B473-58D4-4174-951A-E210CF4BB06D}" type="datetimeFigureOut">
              <a:rPr lang="en-US" smtClean="0"/>
              <a:t>4/12/2016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424308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HK"/>
          </a:p>
        </p:txBody>
      </p:sp>
      <p:sp>
        <p:nvSpPr>
          <p:cNvPr id="3" name="Date Placeholder 2"/>
          <p:cNvSpPr>
            <a:spLocks noGrp="1"/>
          </p:cNvSpPr>
          <p:nvPr>
            <p:ph type="dt" sz="half" idx="10"/>
          </p:nvPr>
        </p:nvSpPr>
        <p:spPr/>
        <p:txBody>
          <a:bodyPr/>
          <a:lstStyle/>
          <a:p>
            <a:fld id="{69C5B473-58D4-4174-951A-E210CF4BB06D}" type="datetimeFigureOut">
              <a:rPr lang="en-US" smtClean="0"/>
              <a:t>4/12/2016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422554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C5B473-58D4-4174-951A-E210CF4BB06D}" type="datetimeFigureOut">
              <a:rPr lang="en-US" smtClean="0"/>
              <a:t>4/12/2016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057775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HK"/>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C5B473-58D4-4174-951A-E210CF4BB06D}"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796955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HK"/>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HK"/>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C5B473-58D4-4174-951A-E210CF4BB06D}"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68448D-0A46-4741-9660-11F72334CFD2}" type="slidenum">
              <a:rPr lang="en-US" smtClean="0"/>
              <a:t>‹#›</a:t>
            </a:fld>
            <a:endParaRPr lang="en-US"/>
          </a:p>
        </p:txBody>
      </p:sp>
    </p:spTree>
    <p:extLst>
      <p:ext uri="{BB962C8B-B14F-4D97-AF65-F5344CB8AC3E}">
        <p14:creationId xmlns:p14="http://schemas.microsoft.com/office/powerpoint/2010/main" val="3980494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HK"/>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HK"/>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9C5B473-58D4-4174-951A-E210CF4BB06D}" type="datetimeFigureOut">
              <a:rPr lang="en-US" smtClean="0"/>
              <a:t>4/12/2016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68448D-0A46-4741-9660-11F72334CFD2}" type="slidenum">
              <a:rPr lang="en-US" smtClean="0"/>
              <a:t>‹#›</a:t>
            </a:fld>
            <a:endParaRPr lang="en-US"/>
          </a:p>
        </p:txBody>
      </p:sp>
    </p:spTree>
    <p:extLst>
      <p:ext uri="{BB962C8B-B14F-4D97-AF65-F5344CB8AC3E}">
        <p14:creationId xmlns:p14="http://schemas.microsoft.com/office/powerpoint/2010/main" val="69255496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www.wsj.com/articles/brazils-samarco-disaster-mining-dams-grow-to-colossal-heights-and-so-do-the-risks-1459782411?tesla=y"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Bhopal%20Disaster.mp4"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hyperlink" Target="http://www.gatesfoundation.org/What-We-Do/Global-Development/Reinvent-the-Toilet-Challenge"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hyperlink" Target="Bill%20Gates%20Toilet.pdf"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hyperlink" Target="https://www.youtube.com/watch?v=zrYEGbAZhzc"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hyperlink" Target="http://listverse.com/2010/06/12/10-cases-of-appropriate-technology/"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kSEGN-EJJho"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7772400" cy="990600"/>
          </a:xfrm>
        </p:spPr>
        <p:txBody>
          <a:bodyPr>
            <a:noAutofit/>
          </a:bodyPr>
          <a:lstStyle/>
          <a:p>
            <a:pPr algn="ctr"/>
            <a:r>
              <a:rPr lang="en-US" sz="4400" b="1" dirty="0" smtClean="0">
                <a:latin typeface="Times New Roman" panose="02020603050405020304" pitchFamily="18" charset="0"/>
                <a:cs typeface="Times New Roman" panose="02020603050405020304" pitchFamily="18" charset="0"/>
              </a:rPr>
              <a:t>Appropriate Technology in the Developing World</a:t>
            </a:r>
            <a:r>
              <a:rPr lang="en-US" sz="4400" b="1" dirty="0">
                <a:latin typeface="Times New Roman" panose="02020603050405020304" pitchFamily="18" charset="0"/>
                <a:cs typeface="Times New Roman" panose="02020603050405020304" pitchFamily="18" charset="0"/>
              </a:rPr>
              <a:t/>
            </a:r>
            <a:br>
              <a:rPr lang="en-US" sz="4400" b="1" dirty="0">
                <a:latin typeface="Times New Roman" panose="02020603050405020304" pitchFamily="18" charset="0"/>
                <a:cs typeface="Times New Roman" panose="02020603050405020304" pitchFamily="18" charset="0"/>
              </a:rPr>
            </a:br>
            <a:endParaRPr lang="en-US" sz="4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6326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The Non-Technical Factors of Appropriate Technology</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609600" y="1600200"/>
            <a:ext cx="8001000" cy="3231654"/>
          </a:xfrm>
          <a:prstGeom prst="rect">
            <a:avLst/>
          </a:prstGeom>
        </p:spPr>
        <p:txBody>
          <a:bodyPr wrap="square">
            <a:spAutoFit/>
          </a:bodyPr>
          <a:lstStyle/>
          <a:p>
            <a:pPr marL="457200"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 implementation of all technology affects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way people live</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How people interact</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How people think of themselves</a:t>
            </a:r>
          </a:p>
          <a:p>
            <a:pPr marL="914400" lvl="1"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lvl="1"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Appropriate technology has something to offer for people’s personal, social, political and cultural lives (“People do not live by bread alone”)</a:t>
            </a:r>
          </a:p>
          <a:p>
            <a:pPr marL="0" lvl="1"/>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9245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The Non-Technical Factors of Appropriate Technology</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609600" y="1600200"/>
            <a:ext cx="8001000" cy="3816429"/>
          </a:xfrm>
          <a:prstGeom prst="rect">
            <a:avLst/>
          </a:prstGeom>
        </p:spPr>
        <p:txBody>
          <a:bodyPr wrap="square">
            <a:spAutoFit/>
          </a:bodyPr>
          <a:lstStyle/>
          <a:p>
            <a:pPr lvl="1" indent="-4572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Two practical points:</a:t>
            </a:r>
          </a:p>
          <a:p>
            <a:pPr marL="0" lvl="1"/>
            <a:endParaRPr lang="en-US" sz="2400" dirty="0" smtClean="0">
              <a:latin typeface="Times New Roman" panose="02020603050405020304" pitchFamily="18" charset="0"/>
              <a:cs typeface="Times New Roman" panose="02020603050405020304" pitchFamily="18" charset="0"/>
            </a:endParaRPr>
          </a:p>
          <a:p>
            <a:pPr lvl="2"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If we are responsible for the technical change, we must anticipate the influence of that change will have, beyond the hardware</a:t>
            </a:r>
          </a:p>
          <a:p>
            <a:pPr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invention of stirrup, which made it possible for the knights to fight on horseback, led to the age of chivalry</a:t>
            </a:r>
          </a:p>
          <a:p>
            <a:pPr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invention of television changed politics in the US (e.g. the importance of TV advertising and the ever increasing cost of campaign financing, etc.)</a:t>
            </a:r>
          </a:p>
          <a:p>
            <a:pPr lvl="3" indent="-45720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pPr lvl="1"/>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9635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The Non-Technical Factors of Appropriate Technology</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609600" y="1600200"/>
            <a:ext cx="8001000" cy="4308872"/>
          </a:xfrm>
          <a:prstGeom prst="rect">
            <a:avLst/>
          </a:prstGeom>
        </p:spPr>
        <p:txBody>
          <a:bodyPr wrap="square">
            <a:spAutoFit/>
          </a:bodyPr>
          <a:lstStyle/>
          <a:p>
            <a:pPr lvl="1" indent="-4572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Two practical points:</a:t>
            </a:r>
          </a:p>
          <a:p>
            <a:pPr marL="914400" lvl="3"/>
            <a:endParaRPr lang="en-US" sz="2000" dirty="0" smtClean="0">
              <a:latin typeface="Times New Roman" panose="02020603050405020304" pitchFamily="18" charset="0"/>
              <a:cs typeface="Times New Roman" panose="02020603050405020304" pitchFamily="18" charset="0"/>
            </a:endParaRPr>
          </a:p>
          <a:p>
            <a:pPr lvl="2"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Implementation:  success of the change requires commitment from the people involved.</a:t>
            </a:r>
          </a:p>
          <a:p>
            <a:pPr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Must understand the attitudes and concerns of those affected (beyond material costs and benefits)</a:t>
            </a:r>
          </a:p>
          <a:p>
            <a:pPr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Examples:</a:t>
            </a:r>
          </a:p>
          <a:p>
            <a:pPr lvl="4"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Africa/Asia, schemes to deforestation which made economic sense have failed because local wood collectors were neither consulted or recruited.</a:t>
            </a:r>
          </a:p>
          <a:p>
            <a:pPr lvl="4"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Efforts to build latrines in Kenya must include health education (on the connection between human waste and disease).  The health education must be provided with understanding of the cultural context (see comments by Ms. </a:t>
            </a:r>
            <a:r>
              <a:rPr lang="en-US" sz="1600" dirty="0" err="1" smtClean="0">
                <a:latin typeface="Times New Roman" panose="02020603050405020304" pitchFamily="18" charset="0"/>
                <a:cs typeface="Times New Roman" panose="02020603050405020304" pitchFamily="18" charset="0"/>
              </a:rPr>
              <a:t>Kidha</a:t>
            </a:r>
            <a:r>
              <a:rPr lang="en-US" sz="1600" dirty="0" smtClean="0">
                <a:latin typeface="Times New Roman" panose="02020603050405020304" pitchFamily="18" charset="0"/>
                <a:cs typeface="Times New Roman" panose="02020603050405020304" pitchFamily="18" charset="0"/>
              </a:rPr>
              <a:t>)</a:t>
            </a:r>
          </a:p>
          <a:p>
            <a:pPr lvl="1"/>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1318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The Central Question</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2025908"/>
            <a:ext cx="7467600" cy="3785652"/>
          </a:xfrm>
          <a:prstGeom prst="rect">
            <a:avLst/>
          </a:prstGeom>
        </p:spPr>
        <p:txBody>
          <a:bodyPr wrap="square">
            <a:spAutoFit/>
          </a:bodyPr>
          <a:lstStyle/>
          <a:p>
            <a:pPr marL="457200" indent="-4572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Does Appropriate Technology have anything worthwhile to offer to the developing world ?</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 needs of the developing world</a:t>
            </a:r>
            <a:endParaRPr lang="en-US" sz="2000" dirty="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An example of implementing a new technology in a developing world</a:t>
            </a:r>
          </a:p>
          <a:p>
            <a:pPr marL="914400" lvl="1"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What Appropriate Technology can offer the developing world</a:t>
            </a:r>
          </a:p>
          <a:p>
            <a:pPr marL="914400" lvl="1"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Problems with the use of Appropriate Technology in the </a:t>
            </a:r>
            <a:r>
              <a:rPr lang="en-US" sz="2400" dirty="0">
                <a:latin typeface="Times New Roman" panose="02020603050405020304" pitchFamily="18" charset="0"/>
                <a:cs typeface="Times New Roman" panose="02020603050405020304" pitchFamily="18" charset="0"/>
              </a:rPr>
              <a:t>d</a:t>
            </a:r>
            <a:r>
              <a:rPr lang="en-US" sz="2400" dirty="0" smtClean="0">
                <a:latin typeface="Times New Roman" panose="02020603050405020304" pitchFamily="18" charset="0"/>
                <a:cs typeface="Times New Roman" panose="02020603050405020304" pitchFamily="18" charset="0"/>
              </a:rPr>
              <a:t>eveloping world</a:t>
            </a:r>
          </a:p>
        </p:txBody>
      </p:sp>
    </p:spTree>
    <p:extLst>
      <p:ext uri="{BB962C8B-B14F-4D97-AF65-F5344CB8AC3E}">
        <p14:creationId xmlns:p14="http://schemas.microsoft.com/office/powerpoint/2010/main" val="2096394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Needs in the Developing World</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300" y="1524000"/>
            <a:ext cx="7505700" cy="4431983"/>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developing world is not one homogeneous place and needs differ from locality to locality.  The general requirements, however, are identical.  </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People in developing world are no different than people everywhere else, they need food, clothing, shelter and health care</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Technology chosen must be able to</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Meet the material needs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Be sustainable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Preserve the environment</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Agricultural land, forests, rivers and wildlife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Promote self reliance and improvement</a:t>
            </a:r>
            <a:endParaRPr lang="en-US"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People have a need to be part of, and enjoy, a common culture</a:t>
            </a:r>
          </a:p>
        </p:txBody>
      </p:sp>
    </p:spTree>
    <p:extLst>
      <p:ext uri="{BB962C8B-B14F-4D97-AF65-F5344CB8AC3E}">
        <p14:creationId xmlns:p14="http://schemas.microsoft.com/office/powerpoint/2010/main" val="745143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Material Needs</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300" y="1524000"/>
            <a:ext cx="7505700" cy="4031873"/>
          </a:xfrm>
          <a:prstGeom prst="rect">
            <a:avLst/>
          </a:prstGeom>
        </p:spPr>
        <p:txBody>
          <a:bodyPr wrap="square">
            <a:spAutoFit/>
          </a:bodyPr>
          <a:lstStyle/>
          <a:p>
            <a:pPr marL="457200"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All developing countries need foreign exchange (earned by exports) to buy manufactured products necessary for the well being of its citizens (e.g. medicine)</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It is impossible for a country to produce all that it uses (not even the US)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Less industrialized countries need foreign exchange to buy manufactured products (e.g. oil/fuel for energy need such as gasoline and diesel fuel)</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 plan for the developing country which does not include exports earning foreign exchange impossibly limits life there.</a:t>
            </a:r>
          </a:p>
          <a:p>
            <a:pPr marL="914400" lvl="1" indent="-45720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855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Material Needs</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300" y="1524000"/>
            <a:ext cx="7505700" cy="4154984"/>
          </a:xfrm>
          <a:prstGeom prst="rect">
            <a:avLst/>
          </a:prstGeom>
        </p:spPr>
        <p:txBody>
          <a:bodyPr wrap="square">
            <a:spAutoFit/>
          </a:bodyPr>
          <a:lstStyle/>
          <a:p>
            <a:pPr marL="457200"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Total reliance on imports (materials and expertise) cannot solve all problems of the developing countries</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Many material needs should be met at where the needs are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Most of the people of the developing world live in villages (a reality which cannot and should not be ignored)</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Meeting the basic needs such as food, water, shelter and energy in the village can make village life much more attractive than moving into the city (cities often do not have the infrastructure – water, sewage, systems, hospitals, schools, etc</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to cope with the number of people moving in)</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32480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Sustainable Development</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3693319"/>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 </a:t>
            </a:r>
            <a:r>
              <a:rPr lang="en-US" sz="2000" b="1" u="sng" dirty="0" smtClean="0">
                <a:latin typeface="Times New Roman" panose="02020603050405020304" pitchFamily="18" charset="0"/>
                <a:cs typeface="Times New Roman" panose="02020603050405020304" pitchFamily="18" charset="0"/>
              </a:rPr>
              <a:t>sustainable</a:t>
            </a:r>
            <a:r>
              <a:rPr lang="en-US" sz="2000" dirty="0" smtClean="0">
                <a:latin typeface="Times New Roman" panose="02020603050405020304" pitchFamily="18" charset="0"/>
                <a:cs typeface="Times New Roman" panose="02020603050405020304" pitchFamily="18" charset="0"/>
              </a:rPr>
              <a:t> strategy would be one that maintain the resources while using them (similar to using the interest from a bank account without withdrawing the principal)</a:t>
            </a:r>
          </a:p>
          <a:p>
            <a:endParaRPr lang="en-US" sz="2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economies of most developing countries are based on their environmental resources – soils, forests, fisheries, wildlife, and parks.  Depletion of these resources can be harmful to the countries.</a:t>
            </a:r>
          </a:p>
          <a:p>
            <a:pPr marL="914400" lvl="1" indent="-4572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loss of forest in the Amazon basin and the enlargement of the Sahara Desert are prime examples</a:t>
            </a:r>
          </a:p>
          <a:p>
            <a:pPr marL="914400" lvl="1" indent="-457200">
              <a:buFont typeface="Arial" panose="020B0604020202020204" pitchFamily="34" charset="0"/>
              <a:buChar char="•"/>
            </a:pPr>
            <a:r>
              <a:rPr lang="en-US" dirty="0">
                <a:latin typeface="Times New Roman" panose="02020603050405020304" pitchFamily="18" charset="0"/>
                <a:cs typeface="Times New Roman" panose="02020603050405020304" pitchFamily="18" charset="0"/>
                <a:hlinkClick r:id="rId2"/>
              </a:rPr>
              <a:t>The Brazil’s mining dams </a:t>
            </a:r>
            <a:r>
              <a:rPr lang="en-US" dirty="0" smtClean="0">
                <a:latin typeface="Times New Roman" panose="02020603050405020304" pitchFamily="18" charset="0"/>
                <a:cs typeface="Times New Roman" panose="02020603050405020304" pitchFamily="18" charset="0"/>
                <a:hlinkClick r:id="rId2"/>
              </a:rPr>
              <a:t>disaster</a:t>
            </a:r>
            <a:endParaRPr lang="en-US" sz="2000"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23474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Sustainable Development</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4031873"/>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Some specifics of sustainable development, from the perspective of materials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agriculture, the qualify of the soil is maintained or enhanced</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forestry, each tree taken should be replaced</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manufacturing, both material and energy are used efficiently, with much recycling of raw materials and use of renewable energy resources.  </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Air and water pollution should be minimized</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Sustainable development, from the perspective of development</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Development is only sustainable if it will survive after the originators leave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0535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Environmental Concerns of the Developing World</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4585871"/>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All countries in the world have environmental issues, balancing immediate needs with future possibilities </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When immediate needs are pressing with large foreign debt, developing countries are pressed to sacrifice the environment</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Pollution in large cities in Mexico and China due to the development of the oil/coal industries for energy need</a:t>
            </a:r>
          </a:p>
          <a:p>
            <a:pPr marL="914400" lvl="1"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Damming of the Yangtze River in China, citing the need for economic development</a:t>
            </a:r>
          </a:p>
          <a:p>
            <a:pPr marL="914400" lvl="1"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Exhortations from the US and other developed countries to the developing countries to protect the environment, at the expense of slowing down industrialization, is not well received.</a:t>
            </a:r>
          </a:p>
          <a:p>
            <a:pPr marL="914400" lvl="1"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Leaders of developing countries genuinely question if they can afford to protect their environment.</a:t>
            </a:r>
          </a:p>
          <a:p>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3620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lstStyle/>
          <a:p>
            <a:pPr algn="ctr"/>
            <a:r>
              <a:rPr lang="en-US" b="1" dirty="0" smtClean="0">
                <a:latin typeface="Times New Roman" panose="02020603050405020304" pitchFamily="18" charset="0"/>
                <a:cs typeface="Times New Roman" panose="02020603050405020304" pitchFamily="18" charset="0"/>
              </a:rPr>
              <a:t>Poverty in the World</a:t>
            </a:r>
            <a:endParaRPr lang="en-US" b="1"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00200" y="1524000"/>
            <a:ext cx="6126480" cy="5015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69450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Environmental Concerns of the Developing World</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4893647"/>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Trade-offs between the need of material things and industrial hazards</a:t>
            </a:r>
          </a:p>
          <a:p>
            <a:pPr marL="914400" lvl="1" indent="-45720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For developing countries, a difficult choice at all levels (government and individual)</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mining of rare earth materials in China</a:t>
            </a: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2010, China produced over 95% of the world’s rare earth supply, while it had only 37% of the proven reserve</a:t>
            </a: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2010, the USGS released a study that found that the US has 13 million metric tons of rare earth elements</a:t>
            </a:r>
          </a:p>
          <a:p>
            <a:pPr marL="1371600" lvl="2"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smtClean="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smtClean="0">
              <a:latin typeface="Times New Roman" panose="02020603050405020304" pitchFamily="18" charset="0"/>
              <a:cs typeface="Times New Roman" panose="02020603050405020304" pitchFamily="18" charset="0"/>
            </a:endParaRPr>
          </a:p>
          <a:p>
            <a:pPr lvl="2"/>
            <a:endParaRPr lang="en-US" sz="16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smtClean="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smtClean="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1600" dirty="0" smtClean="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895600" y="3810000"/>
            <a:ext cx="3076575" cy="2152650"/>
          </a:xfrm>
          <a:prstGeom prst="rect">
            <a:avLst/>
          </a:prstGeom>
        </p:spPr>
      </p:pic>
    </p:spTree>
    <p:extLst>
      <p:ext uri="{BB962C8B-B14F-4D97-AF65-F5344CB8AC3E}">
        <p14:creationId xmlns:p14="http://schemas.microsoft.com/office/powerpoint/2010/main" val="3317451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Environmental Concerns of the Developing World</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4401205"/>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Trade-offs between the need of material things and industrial hazards</a:t>
            </a:r>
          </a:p>
          <a:p>
            <a:pPr marL="914400" lvl="1" indent="-45720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For developing countries, a difficult choice at all levels (government and individual)</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personal choice to take on a hazardous job</a:t>
            </a: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hlinkClick r:id="rId2" action="ppaction://hlinkfile"/>
              </a:rPr>
              <a:t>The Bhopal disaster</a:t>
            </a:r>
            <a:endParaRPr lang="en-US" sz="1600" dirty="0" smtClean="0">
              <a:latin typeface="Times New Roman" panose="02020603050405020304" pitchFamily="18" charset="0"/>
              <a:cs typeface="Times New Roman" panose="02020603050405020304" pitchFamily="18" charset="0"/>
            </a:endParaRP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A year after, a US journalist (Fergus </a:t>
            </a:r>
            <a:r>
              <a:rPr lang="en-US" sz="1600" dirty="0" err="1" smtClean="0">
                <a:latin typeface="Times New Roman" panose="02020603050405020304" pitchFamily="18" charset="0"/>
                <a:cs typeface="Times New Roman" panose="02020603050405020304" pitchFamily="18" charset="0"/>
              </a:rPr>
              <a:t>Bordewich</a:t>
            </a:r>
            <a:r>
              <a:rPr lang="en-US" sz="1600" dirty="0" smtClean="0">
                <a:latin typeface="Times New Roman" panose="02020603050405020304" pitchFamily="18" charset="0"/>
                <a:cs typeface="Times New Roman" panose="02020603050405020304" pitchFamily="18" charset="0"/>
              </a:rPr>
              <a:t>) made the following findings:</a:t>
            </a:r>
          </a:p>
          <a:p>
            <a:pPr marL="2286000" lvl="4"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There were little hostility toward the US and toward industrialization in general</a:t>
            </a:r>
          </a:p>
          <a:p>
            <a:pPr marL="2286000" lvl="4"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A worker, crippled in the disaster, said he would return to work tomorrow in the same plant if it reopened</a:t>
            </a:r>
          </a:p>
          <a:p>
            <a:pPr marL="2286000" lvl="4"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Indian government continued to court foreign industry and have made only modest environmental restriction</a:t>
            </a:r>
          </a:p>
          <a:p>
            <a:pPr marL="2286000" lvl="4"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journalist concludes that the “security of a good wage and the dignity of a modern job” are the most powerful forces at work</a:t>
            </a:r>
          </a:p>
        </p:txBody>
      </p:sp>
    </p:spTree>
    <p:extLst>
      <p:ext uri="{BB962C8B-B14F-4D97-AF65-F5344CB8AC3E}">
        <p14:creationId xmlns:p14="http://schemas.microsoft.com/office/powerpoint/2010/main" val="12869252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Environmental Concerns of the Developing World</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1754326"/>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Trade-offs between the need of material things and industrial hazards</a:t>
            </a:r>
          </a:p>
          <a:p>
            <a:endParaRPr lang="en-US" sz="2000" dirty="0" smtClean="0">
              <a:latin typeface="Times New Roman" panose="02020603050405020304" pitchFamily="18" charset="0"/>
              <a:cs typeface="Times New Roman" panose="02020603050405020304" pitchFamily="18" charset="0"/>
            </a:endParaRPr>
          </a:p>
          <a:p>
            <a:pPr marL="895350" lvl="2" indent="-523875">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There is a need for a development strategy in the developing world which do not force the trade-off between having necessities now, accepting the hazards and dealing with the environmental issues later.</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17558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Encouragement of an Attitude of Self-Reliance</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4708981"/>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Self-reliance and self-confidence are essential if people are to continue to improve their lives</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Attitudes which are essential if a society is to prosper, materially and culturally</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Local people, on their own, can make life better</a:t>
            </a:r>
            <a:r>
              <a:rPr lang="en-US" sz="1600" dirty="0" smtClean="0">
                <a:latin typeface="Times New Roman" panose="02020603050405020304" pitchFamily="18" charset="0"/>
                <a:cs typeface="Times New Roman" panose="02020603050405020304" pitchFamily="18" charset="0"/>
              </a:rPr>
              <a:t>.  </a:t>
            </a:r>
          </a:p>
          <a:p>
            <a:pPr lvl="1"/>
            <a:endParaRPr lang="en-US" sz="1600" dirty="0" smtClean="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An attitude of dependence – expecting someone else, a foreign government or aid organization to solve the long term problem – is not healthy</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Unfortunately, not all of the existing aid programs in developing countries recognize the need for eliminating continuing dependence, even on mundane items such as spare parts or technicians</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Development programs based on technology that local people feel they can never master will not produce an attitude of confidence</a:t>
            </a:r>
          </a:p>
          <a:p>
            <a:pPr lvl="2"/>
            <a:endParaRPr lang="en-US" sz="1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45850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Encouragement of an Attitude of Self-Reliance</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38200" y="1295400"/>
            <a:ext cx="7505700" cy="5201424"/>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Self-reliance and self-confidence are essential if people are to continue to improve their lives</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Attitudes which are essential if a society is to prosper, materially and culturally</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Responsibility – the attitude that the success of a venture depends on what individuals actually do.  </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A scheme to for improving village life will accomplish little if, in the long run, the people remaining in the village do not feel responsible for it.  For example:</a:t>
            </a: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Irrigation channels will get clog</a:t>
            </a: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Farm machinery will break down and rust at the edge of a field</a:t>
            </a:r>
          </a:p>
          <a:p>
            <a:pPr marL="1828800"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Health Centers will be unused unless there are people in charge who believe that it is possible and important to keep them running</a:t>
            </a:r>
          </a:p>
          <a:p>
            <a:pPr marL="1347788" lvl="3"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It is essential to ensure that a project provides what is necessary – training, development of confidence, tools, emergency assistance and so for – so the person who runs it when the expatriate team leaves believes herself/himself to be responsible.</a:t>
            </a:r>
          </a:p>
        </p:txBody>
      </p:sp>
    </p:spTree>
    <p:extLst>
      <p:ext uri="{BB962C8B-B14F-4D97-AF65-F5344CB8AC3E}">
        <p14:creationId xmlns:p14="http://schemas.microsoft.com/office/powerpoint/2010/main" val="4157768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Encouragement of an Attitude of Self-Reliance</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45565" y="1295400"/>
            <a:ext cx="7505700" cy="4770537"/>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Self-reliance and self-confidence are essential if people are to continue to improve their lives</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Attitudes which are essential if a society is to prosper, materially and culturally</a:t>
            </a:r>
          </a:p>
          <a:p>
            <a:pPr lvl="1"/>
            <a:r>
              <a:rPr lang="en-US" sz="1600" dirty="0" smtClean="0">
                <a:latin typeface="Times New Roman" panose="02020603050405020304" pitchFamily="18" charset="0"/>
                <a:cs typeface="Times New Roman" panose="02020603050405020304" pitchFamily="18" charset="0"/>
              </a:rPr>
              <a:t>.</a:t>
            </a:r>
          </a:p>
          <a:p>
            <a:pPr marL="914400" lvl="1" indent="-45720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Respect for the existing national accomplishments of a nation.  </a:t>
            </a:r>
          </a:p>
          <a:p>
            <a:pPr lvl="1"/>
            <a:endParaRPr lang="en-US" sz="1600" b="1" dirty="0" smtClean="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It is harmful to suggest that progress can come to a person or to the nation only by abandoning village life</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It is also harmful to suggest that </a:t>
            </a:r>
            <a:r>
              <a:rPr lang="en-US" sz="1600" dirty="0" err="1" smtClean="0">
                <a:latin typeface="Times New Roman" panose="02020603050405020304" pitchFamily="18" charset="0"/>
                <a:cs typeface="Times New Roman" panose="02020603050405020304" pitchFamily="18" charset="0"/>
              </a:rPr>
              <a:t>whatver</a:t>
            </a:r>
            <a:r>
              <a:rPr lang="en-US" sz="1600" dirty="0" smtClean="0">
                <a:latin typeface="Times New Roman" panose="02020603050405020304" pitchFamily="18" charset="0"/>
                <a:cs typeface="Times New Roman" panose="02020603050405020304" pitchFamily="18" charset="0"/>
              </a:rPr>
              <a:t> is done in the US/Europe – popular music, education, agriculture, and so forth – is best.</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Some leaders of the developing world have spoken on the necessity of “decolonization of the mind” – eliminating the belief that copying formal colonial people is the proper way. (Gomer, L. H. K., Vice Chancellor of the University of Zambia, 1970)</a:t>
            </a:r>
          </a:p>
          <a:p>
            <a:r>
              <a:rPr lang="en-US" sz="24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074892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Encouragement of an Attitude of Self-Reliance</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4985980"/>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Approach to develop an attitude of self-reliance is that of promoting community participation</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Assisting local people to organize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Systematize their knowledge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Enabling local groups to take action</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Connecting them to outside agencies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Examples:</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Bringing a rural community in Kenya together to produce a community action plan, partly to build a water supply and partly to improve village life in other ways</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Involving communities near the boundary of a national park in Zambia in game management and give them a share of the profit</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“campfire” program in </a:t>
            </a:r>
            <a:r>
              <a:rPr lang="en-US" dirty="0" err="1" smtClean="0">
                <a:latin typeface="Times New Roman" panose="02020603050405020304" pitchFamily="18" charset="0"/>
                <a:cs typeface="Times New Roman" panose="02020603050405020304" pitchFamily="18" charset="0"/>
              </a:rPr>
              <a:t>Zimbawe</a:t>
            </a:r>
            <a:r>
              <a:rPr lang="en-US" dirty="0" smtClean="0">
                <a:latin typeface="Times New Roman" panose="02020603050405020304" pitchFamily="18" charset="0"/>
                <a:cs typeface="Times New Roman" panose="02020603050405020304" pitchFamily="18" charset="0"/>
              </a:rPr>
              <a:t> gives villages on the borders of national parks control over money raised from hunting licenses for their areas.</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283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1323439"/>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Installation of a PV system on one of the Marshall Islands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Marshall Islands is a “trust territory” of the US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Some islands were sites of atomic bomb test in 1954</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rot="21480000">
            <a:off x="2923513" y="3254184"/>
            <a:ext cx="3125523" cy="2480667"/>
          </a:xfrm>
          <a:prstGeom prst="rect">
            <a:avLst/>
          </a:prstGeom>
        </p:spPr>
      </p:pic>
    </p:spTree>
    <p:extLst>
      <p:ext uri="{BB962C8B-B14F-4D97-AF65-F5344CB8AC3E}">
        <p14:creationId xmlns:p14="http://schemas.microsoft.com/office/powerpoint/2010/main" val="42421039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3416320"/>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Installation of a PV system on one of the Marshall Islands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 PV system designed for spacecraft (cost of $100,000) was installed in one island (</a:t>
            </a:r>
            <a:r>
              <a:rPr lang="en-US" dirty="0" err="1" smtClean="0">
                <a:latin typeface="Times New Roman" panose="02020603050405020304" pitchFamily="18" charset="0"/>
                <a:cs typeface="Times New Roman" panose="02020603050405020304" pitchFamily="18" charset="0"/>
              </a:rPr>
              <a:t>Utrek</a:t>
            </a:r>
            <a:r>
              <a:rPr lang="en-US" dirty="0" smtClean="0">
                <a:latin typeface="Times New Roman" panose="02020603050405020304" pitchFamily="18" charset="0"/>
                <a:cs typeface="Times New Roman" panose="02020603050405020304" pitchFamily="18" charset="0"/>
              </a:rPr>
              <a:t>) as a settlement with island residents suffered from radioactive fallouts</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 local person (Lambert) was sent to the US (Hughes) to learn how to maintain the system</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One week of training and orientation in Long Beach</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Given a full set of instruction manuals</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On the last day of the visit, it was learned that Mr. Lambert did not read English</a:t>
            </a:r>
          </a:p>
          <a:p>
            <a:pPr marL="914400" lvl="1" indent="-45720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rot="21540000">
            <a:off x="1676807" y="4594891"/>
            <a:ext cx="2920571" cy="2214857"/>
          </a:xfrm>
          <a:prstGeom prst="rect">
            <a:avLst/>
          </a:prstGeom>
        </p:spPr>
      </p:pic>
      <p:pic>
        <p:nvPicPr>
          <p:cNvPr id="5" name="Picture 4"/>
          <p:cNvPicPr>
            <a:picLocks noChangeAspect="1"/>
          </p:cNvPicPr>
          <p:nvPr/>
        </p:nvPicPr>
        <p:blipFill>
          <a:blip r:embed="rId3"/>
          <a:stretch>
            <a:fillRect/>
          </a:stretch>
        </p:blipFill>
        <p:spPr>
          <a:xfrm rot="21540000">
            <a:off x="5002364" y="4521275"/>
            <a:ext cx="2938667" cy="2209524"/>
          </a:xfrm>
          <a:prstGeom prst="rect">
            <a:avLst/>
          </a:prstGeom>
        </p:spPr>
      </p:pic>
    </p:spTree>
    <p:extLst>
      <p:ext uri="{BB962C8B-B14F-4D97-AF65-F5344CB8AC3E}">
        <p14:creationId xmlns:p14="http://schemas.microsoft.com/office/powerpoint/2010/main" val="7757450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4339650"/>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Installation of a PV system on one of the Marshall Islands</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Findings after one year of installation</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PV devices were working, but the batteries were failing (due to the hot, humid conditions of the island)</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original design was for dividing the output evenly among the village homes with one fluorescent light fixture and one night-light installed for each house</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Due to social custom and also the hot and humid weather, people like to spend their evening outside their houses, light fixtures were moved outside, night-lights were moved in front of the house</a:t>
            </a:r>
          </a:p>
          <a:p>
            <a:pPr marL="1371600" lvl="2" indent="-45720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The system is a failure due to the lack of expertise and materials (batteries) to maintain the system.  It is also designed for a need (interior lights in the evening) which is not critical for the community due to social and weather conditions</a:t>
            </a:r>
          </a:p>
          <a:p>
            <a:pPr marL="457200"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9404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lstStyle/>
          <a:p>
            <a:r>
              <a:rPr lang="en-US" b="1" dirty="0">
                <a:latin typeface="Times New Roman" panose="02020603050405020304" pitchFamily="18" charset="0"/>
                <a:cs typeface="Times New Roman" panose="02020603050405020304" pitchFamily="18" charset="0"/>
              </a:rPr>
              <a:t>Poverty in the World</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400" y="2133600"/>
            <a:ext cx="3815972"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800600" y="2438400"/>
            <a:ext cx="3733800"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Almost half the world — over three billion people — live on less than $2.50 a day.</a:t>
            </a:r>
          </a:p>
        </p:txBody>
      </p:sp>
      <p:sp>
        <p:nvSpPr>
          <p:cNvPr id="5" name="Rectangle 4"/>
          <p:cNvSpPr/>
          <p:nvPr/>
        </p:nvSpPr>
        <p:spPr>
          <a:xfrm>
            <a:off x="4876800" y="3657600"/>
            <a:ext cx="3810000"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At least 80% of humanity lives on less than $10 a day</a:t>
            </a:r>
            <a:r>
              <a:rPr lang="en-US" dirty="0"/>
              <a:t>.</a:t>
            </a:r>
          </a:p>
        </p:txBody>
      </p:sp>
    </p:spTree>
    <p:extLst>
      <p:ext uri="{BB962C8B-B14F-4D97-AF65-F5344CB8AC3E}">
        <p14:creationId xmlns:p14="http://schemas.microsoft.com/office/powerpoint/2010/main" val="2417791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4678204"/>
          </a:xfrm>
          <a:prstGeom prst="rect">
            <a:avLst/>
          </a:prstGeom>
        </p:spPr>
        <p:txBody>
          <a:bodyPr wrap="square">
            <a:spAutoFit/>
          </a:bodyPr>
          <a:lstStyle/>
          <a:p>
            <a:pPr marL="457200" indent="-4572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Installation of a PV system on one of the Marshall </a:t>
            </a:r>
            <a:r>
              <a:rPr lang="en-US" sz="2000" b="1" dirty="0" smtClean="0">
                <a:latin typeface="Times New Roman" panose="02020603050405020304" pitchFamily="18" charset="0"/>
                <a:cs typeface="Times New Roman" panose="02020603050405020304" pitchFamily="18" charset="0"/>
              </a:rPr>
              <a:t>Islands</a:t>
            </a:r>
          </a:p>
          <a:p>
            <a:endParaRPr lang="en-US" sz="2000" b="1" dirty="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How the PV systems at Marshall Islands does not fit the definition of Appropriate Technology</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is not understandable and controllable by local user</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depends on foreign components (batteries)</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is capital, rather than labor intensive</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Few repairs can be done locally because neither parts nor expertise are available</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People cannot feel confidence in it because it is not understandable</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system does not meet an important need for the villagers</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is wasteful of resources – money in this case – and it does not raise the spirit of the people</a:t>
            </a:r>
          </a:p>
          <a:p>
            <a:pPr marL="1371600" lvl="2" indent="-45720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10614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3262432"/>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A more viable option of Appropriate Technology for the Marshall Islands – sailing craft</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Designed and built with local woods by hand</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Owners know how to repair the boats and the materials are locally available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boat meets a real need –fishing and inter-island transportation</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boat does not consume foreign exchange</a:t>
            </a:r>
          </a:p>
          <a:p>
            <a:pPr marL="914400" lvl="1"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boat is part of the culture and it</a:t>
            </a:r>
          </a:p>
          <a:p>
            <a:pPr lvl="2"/>
            <a:r>
              <a:rPr lang="en-US" dirty="0" smtClean="0">
                <a:latin typeface="Times New Roman" panose="02020603050405020304" pitchFamily="18" charset="0"/>
                <a:cs typeface="Times New Roman" panose="02020603050405020304" pitchFamily="18" charset="0"/>
              </a:rPr>
              <a:t>uplifts the people’s spirit</a:t>
            </a:r>
          </a:p>
          <a:p>
            <a:pPr marL="914400" lvl="1" indent="-45720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rot="10740000">
            <a:off x="5583749" y="4215585"/>
            <a:ext cx="3186857" cy="2451428"/>
          </a:xfrm>
          <a:prstGeom prst="rect">
            <a:avLst/>
          </a:prstGeom>
        </p:spPr>
      </p:pic>
    </p:spTree>
    <p:extLst>
      <p:ext uri="{BB962C8B-B14F-4D97-AF65-F5344CB8AC3E}">
        <p14:creationId xmlns:p14="http://schemas.microsoft.com/office/powerpoint/2010/main" val="3108995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810598" cy="5539978"/>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The Bill Gate’s Toilet</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need</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More than one-third of the world’s population, approximately 2.5 billion people, have no access to a toilet</a:t>
            </a:r>
          </a:p>
          <a:p>
            <a:pPr lvl="2"/>
            <a:endParaRPr lang="en-US" b="1" dirty="0" smtClean="0">
              <a:latin typeface="Times New Roman" panose="02020603050405020304" pitchFamily="18" charset="0"/>
              <a:cs typeface="Times New Roman" panose="02020603050405020304" pitchFamily="18" charset="0"/>
            </a:endParaRPr>
          </a:p>
          <a:p>
            <a:pPr marL="895350" lvl="2" indent="-465138">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“Reinvent </a:t>
            </a:r>
            <a:r>
              <a:rPr lang="en-US" sz="2000" dirty="0">
                <a:latin typeface="Times New Roman" panose="02020603050405020304" pitchFamily="18" charset="0"/>
                <a:cs typeface="Times New Roman" panose="02020603050405020304" pitchFamily="18" charset="0"/>
              </a:rPr>
              <a:t>the Toilet </a:t>
            </a:r>
            <a:r>
              <a:rPr lang="en-US" sz="2000" dirty="0" smtClean="0">
                <a:latin typeface="Times New Roman" panose="02020603050405020304" pitchFamily="18" charset="0"/>
                <a:cs typeface="Times New Roman" panose="02020603050405020304" pitchFamily="18" charset="0"/>
              </a:rPr>
              <a:t>Challenge” from the Gate’s Foundation in 2011 (</a:t>
            </a:r>
            <a:r>
              <a:rPr lang="en-US" dirty="0" smtClean="0">
                <a:latin typeface="Times New Roman" panose="02020603050405020304" pitchFamily="18" charset="0"/>
                <a:cs typeface="Times New Roman" panose="02020603050405020304" pitchFamily="18" charset="0"/>
                <a:hlinkClick r:id="rId2"/>
              </a:rPr>
              <a:t>REINVENT THE TOILET CHALLENGE</a:t>
            </a:r>
            <a:r>
              <a:rPr lang="en-US" dirty="0" smtClean="0">
                <a:latin typeface="Times New Roman" panose="02020603050405020304" pitchFamily="18" charset="0"/>
                <a:cs typeface="Times New Roman" panose="02020603050405020304" pitchFamily="18" charset="0"/>
              </a:rPr>
              <a:t>)</a:t>
            </a:r>
          </a:p>
          <a:p>
            <a:pPr marL="1352550" lvl="3" indent="-465138">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Removes </a:t>
            </a:r>
            <a:r>
              <a:rPr lang="en-US" dirty="0">
                <a:latin typeface="Times New Roman" panose="02020603050405020304" pitchFamily="18" charset="0"/>
                <a:cs typeface="Times New Roman" panose="02020603050405020304" pitchFamily="18" charset="0"/>
              </a:rPr>
              <a:t>germs from human waste and recovers valuable resources such as energy, clean water, and </a:t>
            </a:r>
            <a:r>
              <a:rPr lang="en-US" dirty="0" smtClean="0">
                <a:latin typeface="Times New Roman" panose="02020603050405020304" pitchFamily="18" charset="0"/>
                <a:cs typeface="Times New Roman" panose="02020603050405020304" pitchFamily="18" charset="0"/>
              </a:rPr>
              <a:t>nutrients.</a:t>
            </a:r>
          </a:p>
          <a:p>
            <a:pPr marL="1352550" lvl="3" indent="-465138">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Operates </a:t>
            </a:r>
            <a:r>
              <a:rPr lang="en-US" dirty="0">
                <a:latin typeface="Times New Roman" panose="02020603050405020304" pitchFamily="18" charset="0"/>
                <a:cs typeface="Times New Roman" panose="02020603050405020304" pitchFamily="18" charset="0"/>
              </a:rPr>
              <a:t>“off the grid” without connections to water, sewer, or electrical </a:t>
            </a:r>
            <a:r>
              <a:rPr lang="en-US" dirty="0" smtClean="0">
                <a:latin typeface="Times New Roman" panose="02020603050405020304" pitchFamily="18" charset="0"/>
                <a:cs typeface="Times New Roman" panose="02020603050405020304" pitchFamily="18" charset="0"/>
              </a:rPr>
              <a:t>lines.</a:t>
            </a:r>
          </a:p>
          <a:p>
            <a:pPr marL="1352550" lvl="3" indent="-465138">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Costs </a:t>
            </a:r>
            <a:r>
              <a:rPr lang="en-US" dirty="0">
                <a:latin typeface="Times New Roman" panose="02020603050405020304" pitchFamily="18" charset="0"/>
                <a:cs typeface="Times New Roman" panose="02020603050405020304" pitchFamily="18" charset="0"/>
              </a:rPr>
              <a:t>less than US$.05 cents per user per </a:t>
            </a:r>
            <a:r>
              <a:rPr lang="en-US" dirty="0" smtClean="0">
                <a:latin typeface="Times New Roman" panose="02020603050405020304" pitchFamily="18" charset="0"/>
                <a:cs typeface="Times New Roman" panose="02020603050405020304" pitchFamily="18" charset="0"/>
              </a:rPr>
              <a:t>day.</a:t>
            </a:r>
          </a:p>
          <a:p>
            <a:pPr marL="1352550" lvl="3" indent="-465138">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Promotes </a:t>
            </a:r>
            <a:r>
              <a:rPr lang="en-US" dirty="0">
                <a:latin typeface="Times New Roman" panose="02020603050405020304" pitchFamily="18" charset="0"/>
                <a:cs typeface="Times New Roman" panose="02020603050405020304" pitchFamily="18" charset="0"/>
              </a:rPr>
              <a:t>sustainable and financially profitable sanitation services and businesses that operate in poor, urban </a:t>
            </a:r>
            <a:r>
              <a:rPr lang="en-US" dirty="0" smtClean="0">
                <a:latin typeface="Times New Roman" panose="02020603050405020304" pitchFamily="18" charset="0"/>
                <a:cs typeface="Times New Roman" panose="02020603050405020304" pitchFamily="18" charset="0"/>
              </a:rPr>
              <a:t>settings.</a:t>
            </a:r>
          </a:p>
          <a:p>
            <a:pPr marL="1352550" lvl="3" indent="-465138">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Is </a:t>
            </a:r>
            <a:r>
              <a:rPr lang="en-US" dirty="0">
                <a:latin typeface="Times New Roman" panose="02020603050405020304" pitchFamily="18" charset="0"/>
                <a:cs typeface="Times New Roman" panose="02020603050405020304" pitchFamily="18" charset="0"/>
              </a:rPr>
              <a:t>a truly aspirational next-generation product that everyone will want to use—in developed as well as developing nations.</a:t>
            </a:r>
          </a:p>
          <a:p>
            <a:pPr lvl="2"/>
            <a:endParaRPr lang="en-US" dirty="0" smtClean="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63829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810598" cy="2400657"/>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The Bill Gate’s Toilet</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result</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Numerous grants were given to leading research institutions in the world, including Cal Tech and Stanford</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Many interesting high tech ideas were proposed and developed</a:t>
            </a:r>
          </a:p>
          <a:p>
            <a:pPr marL="1371600" lvl="2" indent="-45720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lvl="2"/>
            <a:endParaRPr lang="en-US" dirty="0" smtClean="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524000" y="3886200"/>
            <a:ext cx="3048000" cy="2287667"/>
          </a:xfrm>
          <a:prstGeom prst="rect">
            <a:avLst/>
          </a:prstGeom>
        </p:spPr>
      </p:pic>
      <p:pic>
        <p:nvPicPr>
          <p:cNvPr id="6" name="Picture 5"/>
          <p:cNvPicPr>
            <a:picLocks noChangeAspect="1"/>
          </p:cNvPicPr>
          <p:nvPr/>
        </p:nvPicPr>
        <p:blipFill>
          <a:blip r:embed="rId3"/>
          <a:stretch>
            <a:fillRect/>
          </a:stretch>
        </p:blipFill>
        <p:spPr>
          <a:xfrm>
            <a:off x="4874747" y="3810000"/>
            <a:ext cx="2973853" cy="2465959"/>
          </a:xfrm>
          <a:prstGeom prst="rect">
            <a:avLst/>
          </a:prstGeom>
        </p:spPr>
      </p:pic>
    </p:spTree>
    <p:extLst>
      <p:ext uri="{BB962C8B-B14F-4D97-AF65-F5344CB8AC3E}">
        <p14:creationId xmlns:p14="http://schemas.microsoft.com/office/powerpoint/2010/main" val="11949046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4062651"/>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rPr>
              <a:t>The Bill Gate’s Toilet</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problem</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economics of such a solution remain uncertain” - The Gate Foundation</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All designs were beyond “impractical” for those who need them most – residents of slums in countries such as Haiti, Indonesia and Bangladesh, where people make between $1.00 and $5.00 per day</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replacement for one of the components of the high-tech toilet (e.g. a clogged membrane, a leak in the supercritical water vessel, etc.) can cost more than one year’s earning of the impoverished residents</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hlinkClick r:id="rId2" action="ppaction://hlinkfile"/>
              </a:rPr>
              <a:t>The New York Times Editorial</a:t>
            </a:r>
            <a:endParaRPr lang="en-US" dirty="0" smtClean="0">
              <a:latin typeface="Times New Roman" panose="02020603050405020304" pitchFamily="18" charset="0"/>
              <a:cs typeface="Times New Roman" panose="02020603050405020304" pitchFamily="18" charset="0"/>
            </a:endParaRPr>
          </a:p>
          <a:p>
            <a:pPr lvl="2"/>
            <a:endParaRPr lang="en-US" dirty="0" smtClean="0">
              <a:latin typeface="Times New Roman" panose="02020603050405020304" pitchFamily="18" charset="0"/>
              <a:cs typeface="Times New Roman" panose="02020603050405020304" pitchFamily="18" charset="0"/>
            </a:endParaRPr>
          </a:p>
          <a:p>
            <a:pPr lvl="2"/>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03547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Example of Implementing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1261884"/>
          </a:xfrm>
          <a:prstGeom prst="rect">
            <a:avLst/>
          </a:prstGeom>
        </p:spPr>
        <p:txBody>
          <a:bodyPr wrap="square">
            <a:spAutoFit/>
          </a:bodyPr>
          <a:lstStyle/>
          <a:p>
            <a:pPr marL="457200" indent="-457200">
              <a:buFont typeface="Arial" panose="020B0604020202020204" pitchFamily="34" charset="0"/>
              <a:buChar char="•"/>
            </a:pPr>
            <a:r>
              <a:rPr lang="en-US" sz="2000" b="1" dirty="0" smtClean="0">
                <a:latin typeface="Times New Roman" panose="02020603050405020304" pitchFamily="18" charset="0"/>
                <a:cs typeface="Times New Roman" panose="02020603050405020304" pitchFamily="18" charset="0"/>
                <a:hlinkClick r:id="rId2"/>
              </a:rPr>
              <a:t>Some AT examples from Australia</a:t>
            </a:r>
            <a:endParaRPr lang="en-US" sz="2000" b="1"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895350" lvl="2" indent="-45720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lvl="2"/>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50116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4339650"/>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Technology cannot address all the needs,  there are still needs which must be met with more complex technologies (e.g. build up of large scale infrastructure needs in energy, health care)</a:t>
            </a:r>
          </a:p>
          <a:p>
            <a:endParaRPr lang="en-US" sz="2000"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is inherently small scale and is effective in providing</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Goods and services, on a sustained basis</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 small scale approach can offer goods and services of good quality at low prices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Vehicles for independence</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Gradual transition into a more complex, technology based life style</a:t>
            </a:r>
          </a:p>
          <a:p>
            <a:pPr marL="914400" lvl="1" indent="-457200">
              <a:buFont typeface="Arial" panose="020B0604020202020204" pitchFamily="34" charset="0"/>
              <a:buChar char="•"/>
            </a:pP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895350" lvl="2" indent="-45720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lvl="2"/>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81562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1908215"/>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Goods and Services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There are situations in which Appropriate Technology is the only feasible way to meet the material needs</a:t>
            </a:r>
            <a:endParaRPr lang="en-US" sz="20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Introduction of new kinds of seeds, with irrigation, chemical fertilizer and small farm machinery to small scale agriculture</a:t>
            </a:r>
          </a:p>
          <a:p>
            <a:pPr lvl="2"/>
            <a:endParaRPr lang="en-US" dirty="0" smtClean="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438400" y="3581400"/>
            <a:ext cx="4924425" cy="2990850"/>
          </a:xfrm>
          <a:prstGeom prst="rect">
            <a:avLst/>
          </a:prstGeom>
        </p:spPr>
      </p:pic>
    </p:spTree>
    <p:extLst>
      <p:ext uri="{BB962C8B-B14F-4D97-AF65-F5344CB8AC3E}">
        <p14:creationId xmlns:p14="http://schemas.microsoft.com/office/powerpoint/2010/main" val="37559591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3570208"/>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Goods and Services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There are situations in which Appropriate Technology is the only feasible way to meet the material needs</a:t>
            </a:r>
            <a:endParaRPr lang="en-US" sz="20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Self-helped housing schemes in Zambia (city of Lusaka) as an alternative to shantytowns or high-rise apartments</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Area  was divided into house lots with a cubicle with running water and a sewage connection</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Purchases were given house plans and they built their houses, with methods and materials they choose.  Bricks, if people choose to use them, are provided at reasonable cost.</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community is now fully occupied and well regarded</a:t>
            </a:r>
          </a:p>
          <a:p>
            <a:pPr marL="1828800" lvl="3" indent="-45720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11619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4401205"/>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Goods and Services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There are situations in which Appropriate Technology is the only feasible way to meet the material needs</a:t>
            </a:r>
            <a:endParaRPr lang="en-US" sz="20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Provision of clean water in villages near the mountain in </a:t>
            </a:r>
            <a:r>
              <a:rPr lang="en-US" sz="2000" dirty="0" err="1" smtClean="0">
                <a:latin typeface="Times New Roman" panose="02020603050405020304" pitchFamily="18" charset="0"/>
                <a:cs typeface="Times New Roman" panose="02020603050405020304" pitchFamily="18" charset="0"/>
              </a:rPr>
              <a:t>Malwai</a:t>
            </a:r>
            <a:endParaRPr lang="en-US" sz="2000" dirty="0" smtClean="0">
              <a:latin typeface="Times New Roman" panose="02020603050405020304" pitchFamily="18" charset="0"/>
              <a:cs typeface="Times New Roman" panose="02020603050405020304" pitchFamily="18" charset="0"/>
            </a:endParaRP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Engineers from the government locates sites along mountain streams suitable for collecting water</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Engineers provide suggestion of layout designs, techniques for laying pipe and the necessary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polyvinylchloride pipe</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Villagers chose the distribution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points, where the pipe would go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and did the actual construction</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Maintenance work is done by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people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using the system</a:t>
            </a:r>
          </a:p>
        </p:txBody>
      </p:sp>
      <p:pic>
        <p:nvPicPr>
          <p:cNvPr id="4" name="Picture 3"/>
          <p:cNvPicPr>
            <a:picLocks noChangeAspect="1"/>
          </p:cNvPicPr>
          <p:nvPr/>
        </p:nvPicPr>
        <p:blipFill>
          <a:blip r:embed="rId2"/>
          <a:stretch>
            <a:fillRect/>
          </a:stretch>
        </p:blipFill>
        <p:spPr>
          <a:xfrm>
            <a:off x="5683675" y="4144030"/>
            <a:ext cx="3162300" cy="2543175"/>
          </a:xfrm>
          <a:prstGeom prst="rect">
            <a:avLst/>
          </a:prstGeom>
        </p:spPr>
      </p:pic>
    </p:spTree>
    <p:extLst>
      <p:ext uri="{BB962C8B-B14F-4D97-AF65-F5344CB8AC3E}">
        <p14:creationId xmlns:p14="http://schemas.microsoft.com/office/powerpoint/2010/main" val="36338355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lstStyle/>
          <a:p>
            <a:r>
              <a:rPr lang="en-US" b="1" dirty="0">
                <a:latin typeface="Times New Roman" panose="02020603050405020304" pitchFamily="18" charset="0"/>
                <a:cs typeface="Times New Roman" panose="02020603050405020304" pitchFamily="18" charset="0"/>
              </a:rPr>
              <a:t>Poverty in the World</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400" y="2133600"/>
            <a:ext cx="3815972"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4568190" y="2286000"/>
            <a:ext cx="4572000" cy="923330"/>
          </a:xfrm>
          <a:prstGeom prst="rect">
            <a:avLst/>
          </a:prstGeom>
        </p:spPr>
        <p:txBody>
          <a:bodyPr>
            <a:spAutoFit/>
          </a:bodyPr>
          <a:lstStyle/>
          <a:p>
            <a:r>
              <a:rPr lang="en-US" dirty="0">
                <a:latin typeface="Times New Roman" panose="02020603050405020304" pitchFamily="18" charset="0"/>
                <a:cs typeface="Times New Roman" panose="02020603050405020304" pitchFamily="18" charset="0"/>
              </a:rPr>
              <a:t>More than 80 percent of the world’s population lives in countries where income differentials are widening</a:t>
            </a:r>
          </a:p>
        </p:txBody>
      </p:sp>
      <p:sp>
        <p:nvSpPr>
          <p:cNvPr id="6" name="Rectangle 5"/>
          <p:cNvSpPr/>
          <p:nvPr/>
        </p:nvSpPr>
        <p:spPr>
          <a:xfrm>
            <a:off x="4591050" y="3657600"/>
            <a:ext cx="4572000" cy="1200329"/>
          </a:xfrm>
          <a:prstGeom prst="rect">
            <a:avLst/>
          </a:prstGeom>
        </p:spPr>
        <p:txBody>
          <a:bodyPr>
            <a:spAutoFit/>
          </a:bodyPr>
          <a:lstStyle/>
          <a:p>
            <a:r>
              <a:rPr lang="en-US" dirty="0">
                <a:latin typeface="Times New Roman" panose="02020603050405020304" pitchFamily="18" charset="0"/>
                <a:cs typeface="Times New Roman" panose="02020603050405020304" pitchFamily="18" charset="0"/>
              </a:rPr>
              <a:t>The poorest 40 percent of the world’s population accounts for 5 percent of global income. The richest 20 percent accounts for </a:t>
            </a:r>
            <a:r>
              <a:rPr lang="en-US" dirty="0" smtClean="0">
                <a:latin typeface="Times New Roman" panose="02020603050405020304" pitchFamily="18" charset="0"/>
                <a:cs typeface="Times New Roman" panose="02020603050405020304" pitchFamily="18" charset="0"/>
              </a:rPr>
              <a:t>three-quarters of world </a:t>
            </a:r>
            <a:r>
              <a:rPr lang="en-US" dirty="0">
                <a:latin typeface="Times New Roman" panose="02020603050405020304" pitchFamily="18" charset="0"/>
                <a:cs typeface="Times New Roman" panose="02020603050405020304" pitchFamily="18" charset="0"/>
              </a:rPr>
              <a:t>income</a:t>
            </a:r>
          </a:p>
        </p:txBody>
      </p:sp>
    </p:spTree>
    <p:extLst>
      <p:ext uri="{BB962C8B-B14F-4D97-AF65-F5344CB8AC3E}">
        <p14:creationId xmlns:p14="http://schemas.microsoft.com/office/powerpoint/2010/main" val="34357568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2154436"/>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Goods and Services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There are situations in which Appropriate Technology is the only feasible way to meet the material needs</a:t>
            </a:r>
            <a:endParaRPr lang="en-US" sz="20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Support of local craft workers</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For export goods as well as alternative to working for foreign companies with challenging working conditions (e.g. making umbrella in Thailand, weaving basket in Rwanda)</a:t>
            </a:r>
          </a:p>
        </p:txBody>
      </p:sp>
      <p:pic>
        <p:nvPicPr>
          <p:cNvPr id="4" name="Picture 3"/>
          <p:cNvPicPr>
            <a:picLocks noChangeAspect="1"/>
          </p:cNvPicPr>
          <p:nvPr/>
        </p:nvPicPr>
        <p:blipFill>
          <a:blip r:embed="rId2"/>
          <a:stretch>
            <a:fillRect/>
          </a:stretch>
        </p:blipFill>
        <p:spPr>
          <a:xfrm>
            <a:off x="6313128" y="3914106"/>
            <a:ext cx="2059347" cy="2673285"/>
          </a:xfrm>
          <a:prstGeom prst="rect">
            <a:avLst/>
          </a:prstGeom>
        </p:spPr>
      </p:pic>
      <p:pic>
        <p:nvPicPr>
          <p:cNvPr id="5" name="Picture 4"/>
          <p:cNvPicPr>
            <a:picLocks noChangeAspect="1"/>
          </p:cNvPicPr>
          <p:nvPr/>
        </p:nvPicPr>
        <p:blipFill>
          <a:blip r:embed="rId3"/>
          <a:stretch>
            <a:fillRect/>
          </a:stretch>
        </p:blipFill>
        <p:spPr>
          <a:xfrm>
            <a:off x="401687" y="4267200"/>
            <a:ext cx="2671140" cy="1527657"/>
          </a:xfrm>
          <a:prstGeom prst="rect">
            <a:avLst/>
          </a:prstGeom>
        </p:spPr>
      </p:pic>
      <p:pic>
        <p:nvPicPr>
          <p:cNvPr id="7" name="Picture 6"/>
          <p:cNvPicPr>
            <a:picLocks noChangeAspect="1"/>
          </p:cNvPicPr>
          <p:nvPr/>
        </p:nvPicPr>
        <p:blipFill>
          <a:blip r:embed="rId4"/>
          <a:stretch>
            <a:fillRect/>
          </a:stretch>
        </p:blipFill>
        <p:spPr>
          <a:xfrm>
            <a:off x="3352800" y="4267200"/>
            <a:ext cx="2667000" cy="1526566"/>
          </a:xfrm>
          <a:prstGeom prst="rect">
            <a:avLst/>
          </a:prstGeom>
        </p:spPr>
      </p:pic>
    </p:spTree>
    <p:extLst>
      <p:ext uri="{BB962C8B-B14F-4D97-AF65-F5344CB8AC3E}">
        <p14:creationId xmlns:p14="http://schemas.microsoft.com/office/powerpoint/2010/main" val="15762304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2708434"/>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Goods and Services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There are situations in which Appropriate Technology is the only feasible way to meet the material needs</a:t>
            </a:r>
            <a:endParaRPr lang="en-US" sz="20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Meeting the local needs</a:t>
            </a:r>
          </a:p>
          <a:p>
            <a:pPr marL="1828800" lvl="3"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Meet a local needs more economically than do input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products (e.g. metal works who fashion buckets and garden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tools from scrap metals in Africa, </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village women planting banana trees</a:t>
            </a:r>
          </a:p>
          <a:p>
            <a:pPr lvl="3"/>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Rwanda )</a:t>
            </a:r>
          </a:p>
        </p:txBody>
      </p:sp>
      <p:pic>
        <p:nvPicPr>
          <p:cNvPr id="5" name="Picture 4"/>
          <p:cNvPicPr>
            <a:picLocks noChangeAspect="1"/>
          </p:cNvPicPr>
          <p:nvPr/>
        </p:nvPicPr>
        <p:blipFill>
          <a:blip r:embed="rId2"/>
          <a:stretch>
            <a:fillRect/>
          </a:stretch>
        </p:blipFill>
        <p:spPr>
          <a:xfrm>
            <a:off x="6172200" y="3733800"/>
            <a:ext cx="2393347" cy="2971800"/>
          </a:xfrm>
          <a:prstGeom prst="rect">
            <a:avLst/>
          </a:prstGeom>
        </p:spPr>
      </p:pic>
      <p:pic>
        <p:nvPicPr>
          <p:cNvPr id="4" name="Picture 3"/>
          <p:cNvPicPr>
            <a:picLocks noChangeAspect="1"/>
          </p:cNvPicPr>
          <p:nvPr/>
        </p:nvPicPr>
        <p:blipFill>
          <a:blip r:embed="rId3"/>
          <a:stretch>
            <a:fillRect/>
          </a:stretch>
        </p:blipFill>
        <p:spPr>
          <a:xfrm>
            <a:off x="2362200" y="4572000"/>
            <a:ext cx="3081365" cy="2038350"/>
          </a:xfrm>
          <a:prstGeom prst="rect">
            <a:avLst/>
          </a:prstGeom>
        </p:spPr>
      </p:pic>
    </p:spTree>
    <p:extLst>
      <p:ext uri="{BB962C8B-B14F-4D97-AF65-F5344CB8AC3E}">
        <p14:creationId xmlns:p14="http://schemas.microsoft.com/office/powerpoint/2010/main" val="31183968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4555093"/>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Vehicle for Independence</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Independence from foreign experts and import goods (imported technology does not always provide this independence)</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Technology can be an effective way for a nation to become independent because it can be done with local people and local resources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technology that is appropriate in a situation depends on the experience of those involved, as more experience is gained, different technologies become appropriate</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People who started by bending sheet metal in Kenya now have machine shops</a:t>
            </a: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With scientific advances, more technologies also become appropriate</a:t>
            </a: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Cell phone is now an appropriate technology for people in villages</a:t>
            </a:r>
            <a:endParaRPr lang="en-US"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Many new energy technologies (solar panel, LED lights) are also appropriate for villagers with little education and technical skills </a:t>
            </a:r>
          </a:p>
        </p:txBody>
      </p:sp>
    </p:spTree>
    <p:extLst>
      <p:ext uri="{BB962C8B-B14F-4D97-AF65-F5344CB8AC3E}">
        <p14:creationId xmlns:p14="http://schemas.microsoft.com/office/powerpoint/2010/main" val="32844132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What Appropriate Technology Can Offer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2862322"/>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Gradual Transition</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Technology tends to be more in line, in developing countries, with traditional lifestyles, than are Western technologies and thus its introduction tends to be gentler on the culture</a:t>
            </a:r>
          </a:p>
          <a:p>
            <a:pPr lvl="1"/>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Technology, because it does not create a big change, can avoid the creation of a two-tiered society – a highly trained elite supported by untrained workers.</a:t>
            </a:r>
          </a:p>
        </p:txBody>
      </p:sp>
    </p:spTree>
    <p:extLst>
      <p:ext uri="{BB962C8B-B14F-4D97-AF65-F5344CB8AC3E}">
        <p14:creationId xmlns:p14="http://schemas.microsoft.com/office/powerpoint/2010/main" val="1106768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Problems with the Use of  Appropriate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2246769"/>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Concerns</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Will Appropriate Technology produce enough food or shelter or whatever is needed ?  Can it meet people’s need ?</a:t>
            </a:r>
          </a:p>
          <a:p>
            <a:pPr lvl="1"/>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Will Appropriate Technology leads to advancement of the nation employing it ?</a:t>
            </a:r>
          </a:p>
        </p:txBody>
      </p:sp>
    </p:spTree>
    <p:extLst>
      <p:ext uri="{BB962C8B-B14F-4D97-AF65-F5344CB8AC3E}">
        <p14:creationId xmlns:p14="http://schemas.microsoft.com/office/powerpoint/2010/main" val="1564548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Problems with the Use of  Appropriate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2554545"/>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Concerns</a:t>
            </a:r>
          </a:p>
          <a:p>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Will Appropriate Technology produce enough food or shelter or whatever is needed ?  Can it meet people’s need ?</a:t>
            </a:r>
            <a:endParaRPr lang="en-US" sz="2000" dirty="0">
              <a:latin typeface="Times New Roman" panose="02020603050405020304" pitchFamily="18" charset="0"/>
              <a:cs typeface="Times New Roman" panose="02020603050405020304" pitchFamily="18" charset="0"/>
            </a:endParaRP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technology does not meet all needs (e.g. telephone, internet, roads, schools)</a:t>
            </a: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In choosing a technology, what is appropriate in a situation must be determined.</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64529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Autofit/>
          </a:bodyPr>
          <a:lstStyle/>
          <a:p>
            <a:r>
              <a:rPr lang="en-US" sz="3600" b="1" dirty="0" smtClean="0">
                <a:latin typeface="Times New Roman" panose="02020603050405020304" pitchFamily="18" charset="0"/>
                <a:cs typeface="Times New Roman" panose="02020603050405020304" pitchFamily="18" charset="0"/>
              </a:rPr>
              <a:t>Problems with the Use of  Appropriate Technology in the Developing World</a:t>
            </a:r>
            <a:endParaRPr lang="en-US" sz="3600" b="1" dirty="0">
              <a:latin typeface="Times New Roman" panose="02020603050405020304" pitchFamily="18" charset="0"/>
              <a:cs typeface="Times New Roman" panose="02020603050405020304" pitchFamily="18" charset="0"/>
            </a:endParaRPr>
          </a:p>
        </p:txBody>
      </p:sp>
      <p:sp>
        <p:nvSpPr>
          <p:cNvPr id="3" name="Rectangle 2"/>
          <p:cNvSpPr/>
          <p:nvPr/>
        </p:nvSpPr>
        <p:spPr>
          <a:xfrm>
            <a:off x="762000" y="1752600"/>
            <a:ext cx="8115398" cy="4708981"/>
          </a:xfrm>
          <a:prstGeom prst="rect">
            <a:avLst/>
          </a:prstGeom>
        </p:spPr>
        <p:txBody>
          <a:bodyPr wrap="square">
            <a:spAutoFit/>
          </a:bodyPr>
          <a:lstStyle/>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Concerns</a:t>
            </a:r>
          </a:p>
          <a:p>
            <a:pPr lvl="1"/>
            <a:endParaRPr lang="en-US" sz="20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Will Appropriate Technology leads to advancement of the nation employing it ?</a:t>
            </a: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Is a nation incorporating appropriate technology doomed to remain small and simple ?</a:t>
            </a:r>
          </a:p>
          <a:p>
            <a:pPr marL="1371600" lvl="2"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There are evidences that appropriate technology is an effective way to shift to modern technology</a:t>
            </a:r>
          </a:p>
          <a:p>
            <a:pPr marL="1828800" lvl="3"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All companies in the US in existence 50 years ago started with a simpler technology</a:t>
            </a:r>
          </a:p>
          <a:p>
            <a:pPr marL="1828800" lvl="3"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For countries started with a simpler technology, the transition to industrialization was easier than it was for those that shifted directly to a complicated technology</a:t>
            </a:r>
          </a:p>
          <a:p>
            <a:pPr marL="1828800" lvl="3"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Appropriate technology can be an effective vehicle for preparing people for high technology.</a:t>
            </a:r>
          </a:p>
        </p:txBody>
      </p:sp>
    </p:spTree>
    <p:extLst>
      <p:ext uri="{BB962C8B-B14F-4D97-AF65-F5344CB8AC3E}">
        <p14:creationId xmlns:p14="http://schemas.microsoft.com/office/powerpoint/2010/main" val="39465176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5" y="228600"/>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Assignment 2</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876202" y="1752600"/>
            <a:ext cx="7505700" cy="5509200"/>
          </a:xfrm>
          <a:prstGeom prst="rect">
            <a:avLst/>
          </a:prstGeom>
        </p:spPr>
        <p:txBody>
          <a:bodyPr wrap="square">
            <a:spAutoFit/>
          </a:bodyPr>
          <a:lstStyle/>
          <a:p>
            <a:pPr marL="914400" lvl="1" indent="-4572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Select one of the projects described in the following website:</a:t>
            </a:r>
          </a:p>
          <a:p>
            <a:pPr marL="457200" indent="-4572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lvl="1"/>
            <a:r>
              <a:rPr lang="en-US" sz="2400" dirty="0">
                <a:latin typeface="Times New Roman" panose="02020603050405020304" pitchFamily="18" charset="0"/>
                <a:cs typeface="Times New Roman" panose="02020603050405020304" pitchFamily="18" charset="0"/>
                <a:hlinkClick r:id="rId2"/>
              </a:rPr>
              <a:t>http://listverse.com/2010/06/12/10-cases-of-appropriate-technology</a:t>
            </a:r>
            <a:r>
              <a:rPr lang="en-US" sz="2400" dirty="0" smtClean="0">
                <a:latin typeface="Times New Roman" panose="02020603050405020304" pitchFamily="18" charset="0"/>
                <a:cs typeface="Times New Roman" panose="02020603050405020304" pitchFamily="18" charset="0"/>
                <a:hlinkClick r:id="rId2"/>
              </a:rPr>
              <a:t>/</a:t>
            </a:r>
            <a:endParaRPr lang="en-US" sz="2400" dirty="0" smtClean="0">
              <a:latin typeface="Times New Roman" panose="02020603050405020304" pitchFamily="18" charset="0"/>
              <a:cs typeface="Times New Roman" panose="02020603050405020304" pitchFamily="18" charset="0"/>
            </a:endParaRPr>
          </a:p>
          <a:p>
            <a:pPr lvl="1"/>
            <a:endParaRPr lang="en-US" sz="2400" dirty="0">
              <a:latin typeface="Times New Roman" panose="02020603050405020304" pitchFamily="18" charset="0"/>
              <a:cs typeface="Times New Roman" panose="02020603050405020304" pitchFamily="18" charset="0"/>
            </a:endParaRPr>
          </a:p>
          <a:p>
            <a:pPr lvl="1"/>
            <a:r>
              <a:rPr lang="en-US" sz="2400" dirty="0" smtClean="0">
                <a:latin typeface="Times New Roman" panose="02020603050405020304" pitchFamily="18" charset="0"/>
                <a:cs typeface="Times New Roman" panose="02020603050405020304" pitchFamily="18" charset="0"/>
              </a:rPr>
              <a:t>Comment on whether the project satisfy the criteria of the appropriate technology below</a:t>
            </a:r>
          </a:p>
          <a:p>
            <a:pPr lvl="1"/>
            <a:endParaRPr lang="en-US" sz="2400" dirty="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Meet the material needs</a:t>
            </a:r>
          </a:p>
          <a:p>
            <a:pPr marL="914400" lvl="1" indent="-4572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Be sustainable</a:t>
            </a:r>
          </a:p>
          <a:p>
            <a:pPr marL="914400" lvl="1" indent="-4572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Preserve the environment</a:t>
            </a:r>
          </a:p>
          <a:p>
            <a:pPr marL="914400" lvl="1" indent="-4572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Promote self reliance and improvement</a:t>
            </a:r>
          </a:p>
          <a:p>
            <a:pPr lvl="1"/>
            <a:endParaRPr lang="en-US" sz="2400" dirty="0" smtClean="0">
              <a:latin typeface="Times New Roman" panose="02020603050405020304" pitchFamily="18" charset="0"/>
              <a:cs typeface="Times New Roman" panose="02020603050405020304" pitchFamily="18" charset="0"/>
            </a:endParaRPr>
          </a:p>
          <a:p>
            <a:pPr marL="914400" lvl="1" indent="-4572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4959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Access of Energy for the poor</a:t>
            </a:r>
            <a:endParaRPr lang="en-US" b="1"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8200" y="1447800"/>
            <a:ext cx="6836156" cy="3662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4191000"/>
            <a:ext cx="3251200" cy="24384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2200" y="1905000"/>
            <a:ext cx="2743200" cy="2057400"/>
          </a:xfrm>
          <a:prstGeom prst="rect">
            <a:avLst/>
          </a:prstGeom>
        </p:spPr>
      </p:pic>
    </p:spTree>
    <p:extLst>
      <p:ext uri="{BB962C8B-B14F-4D97-AF65-F5344CB8AC3E}">
        <p14:creationId xmlns:p14="http://schemas.microsoft.com/office/powerpoint/2010/main" val="8931831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189413" y="26035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FontTx/>
              <a:buNone/>
            </a:pPr>
            <a:endParaRPr lang="en-US" altLang="en-US" sz="2400">
              <a:cs typeface="Arial" panose="020B0604020202020204" pitchFamily="34" charset="0"/>
            </a:endParaRPr>
          </a:p>
        </p:txBody>
      </p:sp>
      <p:sp>
        <p:nvSpPr>
          <p:cNvPr id="4099" name="Rectangle 4"/>
          <p:cNvSpPr>
            <a:spLocks noChangeArrowheads="1"/>
          </p:cNvSpPr>
          <p:nvPr/>
        </p:nvSpPr>
        <p:spPr bwMode="auto">
          <a:xfrm>
            <a:off x="2667000" y="6375400"/>
            <a:ext cx="4260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FontTx/>
              <a:buNone/>
            </a:pPr>
            <a:r>
              <a:rPr lang="en-GB" altLang="en-US" sz="1800">
                <a:solidFill>
                  <a:schemeClr val="bg1"/>
                </a:solidFill>
                <a:cs typeface="Arial" panose="020B0604020202020204" pitchFamily="34" charset="0"/>
              </a:rPr>
              <a:t>UN General Assembly resolution 65/151</a:t>
            </a:r>
            <a:endParaRPr lang="en-US" altLang="en-US" sz="1800">
              <a:solidFill>
                <a:schemeClr val="bg1"/>
              </a:solidFill>
              <a:cs typeface="Arial" panose="020B0604020202020204" pitchFamily="34" charset="0"/>
            </a:endParaRPr>
          </a:p>
        </p:txBody>
      </p:sp>
      <p:sp>
        <p:nvSpPr>
          <p:cNvPr id="4100" name="Footer Placeholder 1"/>
          <p:cNvSpPr>
            <a:spLocks noGrp="1"/>
          </p:cNvSpPr>
          <p:nvPr>
            <p:ph type="ftr" sz="quarter" idx="11"/>
          </p:nvPr>
        </p:nvSpPr>
        <p:spPr>
          <a:xfrm>
            <a:off x="3124200" y="6245225"/>
            <a:ext cx="2895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FontTx/>
              <a:buNone/>
            </a:pPr>
            <a:r>
              <a:rPr lang="en-GB" altLang="en-US" sz="2000" smtClean="0"/>
              <a:t>rael.berkeley.edu</a:t>
            </a:r>
          </a:p>
        </p:txBody>
      </p:sp>
      <p:sp>
        <p:nvSpPr>
          <p:cNvPr id="4101" name="Date Placeholder 2"/>
          <p:cNvSpPr>
            <a:spLocks noGrp="1"/>
          </p:cNvSpPr>
          <p:nvPr>
            <p:ph type="dt" sz="quarter" idx="10"/>
          </p:nvPr>
        </p:nvSpPr>
        <p:spPr>
          <a:xfrm>
            <a:off x="457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FontTx/>
              <a:buNone/>
            </a:pPr>
            <a:r>
              <a:rPr lang="en-US" altLang="en-US" sz="2400" smtClean="0"/>
              <a:t>October 2011</a:t>
            </a:r>
            <a:endParaRPr lang="en-GB" altLang="en-US" sz="2400" smtClean="0"/>
          </a:p>
        </p:txBody>
      </p:sp>
      <p:sp>
        <p:nvSpPr>
          <p:cNvPr id="4102" name="TextBox 3"/>
          <p:cNvSpPr txBox="1">
            <a:spLocks noChangeArrowheads="1"/>
          </p:cNvSpPr>
          <p:nvPr/>
        </p:nvSpPr>
        <p:spPr bwMode="auto">
          <a:xfrm>
            <a:off x="1276775" y="0"/>
            <a:ext cx="583480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lgn="ctr">
              <a:spcBef>
                <a:spcPct val="0"/>
              </a:spcBef>
              <a:buFontTx/>
              <a:buNone/>
            </a:pPr>
            <a:r>
              <a:rPr lang="en-US" altLang="en-US" b="1" dirty="0">
                <a:latin typeface="Times New Roman" panose="02020603050405020304" pitchFamily="18" charset="0"/>
                <a:cs typeface="Times New Roman" panose="02020603050405020304" pitchFamily="18" charset="0"/>
              </a:rPr>
              <a:t>Energy Poverty: </a:t>
            </a:r>
          </a:p>
          <a:p>
            <a:pPr algn="ctr">
              <a:spcBef>
                <a:spcPct val="0"/>
              </a:spcBef>
              <a:buFontTx/>
              <a:buNone/>
            </a:pPr>
            <a:r>
              <a:rPr lang="en-US" altLang="en-US" b="1" dirty="0">
                <a:latin typeface="Times New Roman" panose="02020603050405020304" pitchFamily="18" charset="0"/>
                <a:cs typeface="Times New Roman" panose="02020603050405020304" pitchFamily="18" charset="0"/>
              </a:rPr>
              <a:t>Forecasts of Little Improvement</a:t>
            </a:r>
          </a:p>
        </p:txBody>
      </p:sp>
      <p:cxnSp>
        <p:nvCxnSpPr>
          <p:cNvPr id="4103" name="Straight Connector 5"/>
          <p:cNvCxnSpPr>
            <a:cxnSpLocks noChangeShapeType="1"/>
          </p:cNvCxnSpPr>
          <p:nvPr/>
        </p:nvCxnSpPr>
        <p:spPr bwMode="auto">
          <a:xfrm flipV="1">
            <a:off x="0" y="1033463"/>
            <a:ext cx="9144000" cy="33337"/>
          </a:xfrm>
          <a:prstGeom prst="line">
            <a:avLst/>
          </a:prstGeom>
          <a:noFill/>
          <a:ln w="5715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4104" name="Picture 6" descr="WEO2010_Fig08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36775"/>
            <a:ext cx="9144000"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 name="Rectangle 4"/>
          <p:cNvSpPr>
            <a:spLocks noChangeArrowheads="1"/>
          </p:cNvSpPr>
          <p:nvPr/>
        </p:nvSpPr>
        <p:spPr bwMode="auto">
          <a:xfrm>
            <a:off x="0" y="1012825"/>
            <a:ext cx="914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Clr>
                <a:srgbClr val="7030A0"/>
              </a:buClr>
              <a:buSzPct val="90000"/>
              <a:buFontTx/>
              <a:buNone/>
            </a:pPr>
            <a:r>
              <a:rPr kumimoji="1" lang="en-GB" altLang="en-US" sz="1800" b="1" dirty="0">
                <a:solidFill>
                  <a:srgbClr val="C00000"/>
                </a:solidFill>
                <a:latin typeface="Times New Roman" panose="02020603050405020304" pitchFamily="18" charset="0"/>
                <a:cs typeface="Times New Roman" panose="02020603050405020304" pitchFamily="18" charset="0"/>
              </a:rPr>
              <a:t>There are  1.4 billion people lacking access to electricity today</a:t>
            </a:r>
          </a:p>
          <a:p>
            <a:pPr>
              <a:spcBef>
                <a:spcPct val="0"/>
              </a:spcBef>
              <a:buClr>
                <a:srgbClr val="7030A0"/>
              </a:buClr>
              <a:buSzPct val="90000"/>
              <a:buFontTx/>
              <a:buNone/>
            </a:pPr>
            <a:r>
              <a:rPr kumimoji="1" lang="en-US" altLang="en-US" sz="1800" b="1" dirty="0">
                <a:solidFill>
                  <a:srgbClr val="C00000"/>
                </a:solidFill>
                <a:latin typeface="Times New Roman" panose="02020603050405020304" pitchFamily="18" charset="0"/>
                <a:cs typeface="Times New Roman" panose="02020603050405020304" pitchFamily="18" charset="0"/>
              </a:rPr>
              <a:t>Based on current trends, 1.2 billion people will still lack access in 2030 </a:t>
            </a:r>
          </a:p>
          <a:p>
            <a:pPr>
              <a:spcBef>
                <a:spcPct val="0"/>
              </a:spcBef>
              <a:buClr>
                <a:srgbClr val="7030A0"/>
              </a:buClr>
              <a:buSzPct val="90000"/>
              <a:buFontTx/>
              <a:buNone/>
            </a:pPr>
            <a:r>
              <a:rPr kumimoji="1" lang="en-US" altLang="en-US" sz="1800" b="1" dirty="0">
                <a:solidFill>
                  <a:srgbClr val="C00000"/>
                </a:solidFill>
                <a:latin typeface="Times New Roman" panose="02020603050405020304" pitchFamily="18" charset="0"/>
                <a:cs typeface="Times New Roman" panose="02020603050405020304" pitchFamily="18" charset="0"/>
              </a:rPr>
              <a:t>Another 1+ billion have intermittent/unreliable access</a:t>
            </a:r>
          </a:p>
          <a:p>
            <a:pPr>
              <a:spcBef>
                <a:spcPct val="0"/>
              </a:spcBef>
              <a:buClr>
                <a:srgbClr val="7030A0"/>
              </a:buClr>
              <a:buSzPct val="90000"/>
              <a:buFontTx/>
              <a:buNone/>
            </a:pPr>
            <a:r>
              <a:rPr kumimoji="1" lang="en-US" altLang="en-US" sz="1800" b="1" u="sng" dirty="0">
                <a:solidFill>
                  <a:srgbClr val="C00000"/>
                </a:solidFill>
                <a:latin typeface="Times New Roman" panose="02020603050405020304" pitchFamily="18" charset="0"/>
                <a:cs typeface="Times New Roman" panose="02020603050405020304" pitchFamily="18" charset="0"/>
              </a:rPr>
              <a:t>				                        International Energy Agency, 2010</a:t>
            </a:r>
          </a:p>
        </p:txBody>
      </p:sp>
    </p:spTree>
    <p:extLst>
      <p:ext uri="{BB962C8B-B14F-4D97-AF65-F5344CB8AC3E}">
        <p14:creationId xmlns:p14="http://schemas.microsoft.com/office/powerpoint/2010/main" val="343650618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7772400" cy="990600"/>
          </a:xfrm>
        </p:spPr>
        <p:txBody>
          <a:bodyPr>
            <a:normAutofit/>
          </a:bodyPr>
          <a:lstStyle/>
          <a:p>
            <a:r>
              <a:rPr lang="en-US" b="1" dirty="0" smtClean="0">
                <a:latin typeface="Times New Roman" panose="02020603050405020304" pitchFamily="18" charset="0"/>
                <a:cs typeface="Times New Roman" panose="02020603050405020304" pitchFamily="18" charset="0"/>
              </a:rPr>
              <a:t>Access of Water for the poor</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1600200" y="1524000"/>
            <a:ext cx="5791200" cy="2462213"/>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rPr>
              <a:t>Water problems affect half of humanity</a:t>
            </a:r>
            <a:r>
              <a:rPr lang="en-US" sz="3200"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Some 1.1 billion people in developing countries have inadequate access to water, and 2.6 billion lack basic sanitation.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4191000"/>
            <a:ext cx="3048000" cy="2286000"/>
          </a:xfrm>
          <a:prstGeom prst="rect">
            <a:avLst/>
          </a:prstGeom>
        </p:spPr>
      </p:pic>
    </p:spTree>
    <p:extLst>
      <p:ext uri="{BB962C8B-B14F-4D97-AF65-F5344CB8AC3E}">
        <p14:creationId xmlns:p14="http://schemas.microsoft.com/office/powerpoint/2010/main" val="3022938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8001000" cy="990600"/>
          </a:xfrm>
        </p:spPr>
        <p:txBody>
          <a:bodyPr>
            <a:normAutofit fontScale="90000"/>
          </a:bodyPr>
          <a:lstStyle/>
          <a:p>
            <a:r>
              <a:rPr lang="en-US" b="1" dirty="0" smtClean="0">
                <a:latin typeface="Times New Roman" panose="02020603050405020304" pitchFamily="18" charset="0"/>
                <a:cs typeface="Times New Roman" panose="02020603050405020304" pitchFamily="18" charset="0"/>
              </a:rPr>
              <a:t>Who is at fault and who can help ?</a:t>
            </a:r>
            <a:endParaRPr lang="en-US" b="1" dirty="0">
              <a:latin typeface="Times New Roman" panose="02020603050405020304" pitchFamily="18" charset="0"/>
              <a:cs typeface="Times New Roman" panose="02020603050405020304" pitchFamily="18" charset="0"/>
            </a:endParaRPr>
          </a:p>
        </p:txBody>
      </p:sp>
      <p:sp>
        <p:nvSpPr>
          <p:cNvPr id="3" name="Rectangle 2"/>
          <p:cNvSpPr/>
          <p:nvPr/>
        </p:nvSpPr>
        <p:spPr>
          <a:xfrm>
            <a:off x="1257300" y="1627138"/>
            <a:ext cx="6705600" cy="4278094"/>
          </a:xfrm>
          <a:prstGeom prst="rect">
            <a:avLst/>
          </a:prstGeom>
        </p:spPr>
        <p:txBody>
          <a:bodyPr wrap="square">
            <a:spAutoFit/>
          </a:bodyPr>
          <a:lstStyle/>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Majority of the people in poverty were born into it </a:t>
            </a:r>
          </a:p>
          <a:p>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 world poverty problem, if not resolved, will lead to political instability and ultimately, destruction of humanity</a:t>
            </a:r>
          </a:p>
          <a:p>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Solution requires</a:t>
            </a:r>
          </a:p>
          <a:p>
            <a:pPr marL="800100" lvl="1"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Resources</a:t>
            </a:r>
          </a:p>
          <a:p>
            <a:pPr marL="800100" lvl="1"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Effective Approach (Appropriate Technology)</a:t>
            </a:r>
          </a:p>
          <a:p>
            <a:pPr marL="800100" lvl="1"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Organization (government, NGO)</a:t>
            </a:r>
          </a:p>
          <a:p>
            <a:pPr marL="800100" lvl="1"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Long term commitment</a:t>
            </a:r>
          </a:p>
          <a:p>
            <a:pPr marL="800100" lvl="1"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2262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1"/>
            <a:ext cx="8001000" cy="990600"/>
          </a:xfrm>
        </p:spPr>
        <p:txBody>
          <a:bodyPr>
            <a:normAutofit/>
          </a:bodyPr>
          <a:lstStyle/>
          <a:p>
            <a:r>
              <a:rPr lang="en-US" b="1" dirty="0" smtClean="0">
                <a:latin typeface="Times New Roman" panose="02020603050405020304" pitchFamily="18" charset="0"/>
                <a:cs typeface="Times New Roman" panose="02020603050405020304" pitchFamily="18" charset="0"/>
              </a:rPr>
              <a:t>Out of Poverty – Paul </a:t>
            </a:r>
            <a:r>
              <a:rPr lang="en-US" b="1" dirty="0" err="1" smtClean="0">
                <a:latin typeface="Times New Roman" panose="02020603050405020304" pitchFamily="18" charset="0"/>
                <a:cs typeface="Times New Roman" panose="02020603050405020304" pitchFamily="18" charset="0"/>
              </a:rPr>
              <a:t>Polak</a:t>
            </a:r>
            <a:endParaRPr lang="en-US"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402081" y="2011681"/>
            <a:ext cx="4465319" cy="369332"/>
          </a:xfrm>
          <a:prstGeom prst="rect">
            <a:avLst/>
          </a:prstGeom>
          <a:noFill/>
        </p:spPr>
        <p:txBody>
          <a:bodyPr wrap="square" rtlCol="0">
            <a:spAutoFit/>
          </a:bodyPr>
          <a:lstStyle/>
          <a:p>
            <a:r>
              <a:rPr lang="en-US" dirty="0" smtClean="0">
                <a:hlinkClick r:id="rId2"/>
              </a:rPr>
              <a:t>Out of Poverty Paul </a:t>
            </a:r>
            <a:r>
              <a:rPr lang="en-US" dirty="0" err="1" smtClean="0">
                <a:hlinkClick r:id="rId2"/>
              </a:rPr>
              <a:t>Polak</a:t>
            </a:r>
            <a:endParaRPr lang="en-HK" dirty="0"/>
          </a:p>
        </p:txBody>
      </p:sp>
    </p:spTree>
    <p:extLst>
      <p:ext uri="{BB962C8B-B14F-4D97-AF65-F5344CB8AC3E}">
        <p14:creationId xmlns:p14="http://schemas.microsoft.com/office/powerpoint/2010/main" val="358515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2787</TotalTime>
  <Words>3612</Words>
  <Application>Microsoft Office PowerPoint</Application>
  <PresentationFormat>On-screen Show (4:3)</PresentationFormat>
  <Paragraphs>345</Paragraphs>
  <Slides>47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ＭＳ Ｐゴシック</vt:lpstr>
      <vt:lpstr>ＭＳ Ｐゴシック</vt:lpstr>
      <vt:lpstr>Arial</vt:lpstr>
      <vt:lpstr>Calibri</vt:lpstr>
      <vt:lpstr>Calibri Light</vt:lpstr>
      <vt:lpstr>Times</vt:lpstr>
      <vt:lpstr>Times New Roman</vt:lpstr>
      <vt:lpstr>Office Theme</vt:lpstr>
      <vt:lpstr>Appropriate Technology in the Developing World </vt:lpstr>
      <vt:lpstr>Poverty in the World</vt:lpstr>
      <vt:lpstr>Poverty in the World</vt:lpstr>
      <vt:lpstr>Poverty in the World</vt:lpstr>
      <vt:lpstr>Access of Energy for the poor</vt:lpstr>
      <vt:lpstr>PowerPoint Presentation</vt:lpstr>
      <vt:lpstr>Access of Water for the poor</vt:lpstr>
      <vt:lpstr>Who is at fault and who can help ?</vt:lpstr>
      <vt:lpstr>Out of Poverty – Paul Polak</vt:lpstr>
      <vt:lpstr>The Non-Technical Factors of Appropriate Technology</vt:lpstr>
      <vt:lpstr>The Non-Technical Factors of Appropriate Technology</vt:lpstr>
      <vt:lpstr>The Non-Technical Factors of Appropriate Technology</vt:lpstr>
      <vt:lpstr>The Central Question</vt:lpstr>
      <vt:lpstr>Needs in the Developing World</vt:lpstr>
      <vt:lpstr>Material Needs</vt:lpstr>
      <vt:lpstr>Material Needs</vt:lpstr>
      <vt:lpstr>Sustainable Development</vt:lpstr>
      <vt:lpstr>Sustainable Development</vt:lpstr>
      <vt:lpstr>Environmental Concerns of the Developing World</vt:lpstr>
      <vt:lpstr>Environmental Concerns of the Developing World</vt:lpstr>
      <vt:lpstr>Environmental Concerns of the Developing World</vt:lpstr>
      <vt:lpstr>Environmental Concerns of the Developing World</vt:lpstr>
      <vt:lpstr>Encouragement of an Attitude of Self-Reliance</vt:lpstr>
      <vt:lpstr>Encouragement of an Attitude of Self-Reliance</vt:lpstr>
      <vt:lpstr>Encouragement of an Attitude of Self-Reliance</vt:lpstr>
      <vt:lpstr>Encouragement of an Attitude of Self-Reliance</vt:lpstr>
      <vt:lpstr>Example of Implementing Technology in the Developing World</vt:lpstr>
      <vt:lpstr>Example of Implementing Technology in the Developing World</vt:lpstr>
      <vt:lpstr>Example of Implementing Technology in the Developing World</vt:lpstr>
      <vt:lpstr>Example of Implementing Technology in the Developing World</vt:lpstr>
      <vt:lpstr>Example of Implementing Technology in the Developing World</vt:lpstr>
      <vt:lpstr>Example of Implementing Technology in the Developing World</vt:lpstr>
      <vt:lpstr>Example of Implementing Technology in the Developing World</vt:lpstr>
      <vt:lpstr>Example of Implementing Technology in the Developing World</vt:lpstr>
      <vt:lpstr>Example of Implementing Technology in the Developing World</vt:lpstr>
      <vt:lpstr>What Appropriate Technology Can Offer the Developing World</vt:lpstr>
      <vt:lpstr>What Appropriate Technology Can Offer the Developing World</vt:lpstr>
      <vt:lpstr>What Appropriate Technology Can Offer the Developing World</vt:lpstr>
      <vt:lpstr>What Appropriate Technology Can Offer the Developing World</vt:lpstr>
      <vt:lpstr>What Appropriate Technology Can Offer the Developing World</vt:lpstr>
      <vt:lpstr>What Appropriate Technology Can Offer the Developing World</vt:lpstr>
      <vt:lpstr>What Appropriate Technology Can Offer the Developing World</vt:lpstr>
      <vt:lpstr>What Appropriate Technology Can Offer the Developing World</vt:lpstr>
      <vt:lpstr>Problems with the Use of  Appropriate Technology in the Developing World</vt:lpstr>
      <vt:lpstr>Problems with the Use of  Appropriate Technology in the Developing World</vt:lpstr>
      <vt:lpstr>Problems with the Use of  Appropriate Technology in the Developing World</vt:lpstr>
      <vt:lpstr>Assignment 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Poverty in the World</dc:title>
  <dc:creator>VPAD</dc:creator>
  <cp:lastModifiedBy>walter yuen</cp:lastModifiedBy>
  <cp:revision>123</cp:revision>
  <dcterms:created xsi:type="dcterms:W3CDTF">2015-02-23T15:25:11Z</dcterms:created>
  <dcterms:modified xsi:type="dcterms:W3CDTF">2016-04-12T22:15:41Z</dcterms:modified>
</cp:coreProperties>
</file>