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70" r:id="rId1"/>
  </p:sldMasterIdLst>
  <p:notesMasterIdLst>
    <p:notesMasterId r:id="rId26"/>
  </p:notesMasterIdLst>
  <p:handoutMasterIdLst>
    <p:handoutMasterId r:id="rId27"/>
  </p:handoutMasterIdLst>
  <p:sldIdLst>
    <p:sldId id="256" r:id="rId2"/>
    <p:sldId id="257" r:id="rId3"/>
    <p:sldId id="294" r:id="rId4"/>
    <p:sldId id="320" r:id="rId5"/>
    <p:sldId id="258" r:id="rId6"/>
    <p:sldId id="321" r:id="rId7"/>
    <p:sldId id="306" r:id="rId8"/>
    <p:sldId id="309" r:id="rId9"/>
    <p:sldId id="277" r:id="rId10"/>
    <p:sldId id="310" r:id="rId11"/>
    <p:sldId id="311" r:id="rId12"/>
    <p:sldId id="312" r:id="rId13"/>
    <p:sldId id="314" r:id="rId14"/>
    <p:sldId id="313" r:id="rId15"/>
    <p:sldId id="260" r:id="rId16"/>
    <p:sldId id="315" r:id="rId17"/>
    <p:sldId id="316" r:id="rId18"/>
    <p:sldId id="317" r:id="rId19"/>
    <p:sldId id="307" r:id="rId20"/>
    <p:sldId id="318" r:id="rId21"/>
    <p:sldId id="319" r:id="rId22"/>
    <p:sldId id="275" r:id="rId23"/>
    <p:sldId id="261" r:id="rId24"/>
    <p:sldId id="308" r:id="rId25"/>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4DE1E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9" d="100"/>
          <a:sy n="79" d="100"/>
        </p:scale>
        <p:origin x="1454" y="43"/>
      </p:cViewPr>
      <p:guideLst>
        <p:guide orient="horz" pos="2160"/>
        <p:guide pos="2880"/>
      </p:guideLst>
    </p:cSldViewPr>
  </p:slideViewPr>
  <p:notesTextViewPr>
    <p:cViewPr>
      <p:scale>
        <a:sx n="25" d="100"/>
        <a:sy n="25" d="100"/>
      </p:scale>
      <p:origin x="0" y="0"/>
    </p:cViewPr>
  </p:notesTextViewPr>
  <p:sorterViewPr>
    <p:cViewPr varScale="1">
      <p:scale>
        <a:sx n="1" d="1"/>
        <a:sy n="1" d="1"/>
      </p:scale>
      <p:origin x="0" y="-2741"/>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handoutMaster" Target="handoutMasters/handoutMaster1.xml"/><Relationship Id="rId30"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513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0338" y="0"/>
            <a:ext cx="3038475" cy="465138"/>
          </a:xfrm>
          <a:prstGeom prst="rect">
            <a:avLst/>
          </a:prstGeom>
        </p:spPr>
        <p:txBody>
          <a:bodyPr vert="horz" lIns="91440" tIns="45720" rIns="91440" bIns="45720" rtlCol="0"/>
          <a:lstStyle>
            <a:lvl1pPr algn="r">
              <a:defRPr sz="1200"/>
            </a:lvl1pPr>
          </a:lstStyle>
          <a:p>
            <a:fld id="{F9E2E3E3-47FC-47DE-B112-63F9D5C134DE}" type="datetimeFigureOut">
              <a:rPr lang="en-US" smtClean="0"/>
              <a:t>3/29/2016</a:t>
            </a:fld>
            <a:endParaRPr lang="en-US"/>
          </a:p>
        </p:txBody>
      </p:sp>
      <p:sp>
        <p:nvSpPr>
          <p:cNvPr id="4" name="Footer Placeholder 3"/>
          <p:cNvSpPr>
            <a:spLocks noGrp="1"/>
          </p:cNvSpPr>
          <p:nvPr>
            <p:ph type="ftr" sz="quarter" idx="2"/>
          </p:nvPr>
        </p:nvSpPr>
        <p:spPr>
          <a:xfrm>
            <a:off x="0" y="8829675"/>
            <a:ext cx="3038475" cy="465138"/>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0338" y="8829675"/>
            <a:ext cx="3038475" cy="465138"/>
          </a:xfrm>
          <a:prstGeom prst="rect">
            <a:avLst/>
          </a:prstGeom>
        </p:spPr>
        <p:txBody>
          <a:bodyPr vert="horz" lIns="91440" tIns="45720" rIns="91440" bIns="45720" rtlCol="0" anchor="b"/>
          <a:lstStyle>
            <a:lvl1pPr algn="r">
              <a:defRPr sz="1200"/>
            </a:lvl1pPr>
          </a:lstStyle>
          <a:p>
            <a:fld id="{CA8EF658-FC4C-4D16-8758-FB595F50757A}" type="slidenum">
              <a:rPr lang="en-US" smtClean="0"/>
              <a:t>‹#›</a:t>
            </a:fld>
            <a:endParaRPr lang="en-US"/>
          </a:p>
        </p:txBody>
      </p:sp>
    </p:spTree>
    <p:extLst>
      <p:ext uri="{BB962C8B-B14F-4D97-AF65-F5344CB8AC3E}">
        <p14:creationId xmlns:p14="http://schemas.microsoft.com/office/powerpoint/2010/main" val="147064871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4C5816F2-EA0F-4583-91E3-D56C2577345C}" type="datetimeFigureOut">
              <a:rPr lang="en-US" smtClean="0"/>
              <a:t>3/29/2016</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17B724CA-E737-4F94-81A9-44B8D6D89DFE}" type="slidenum">
              <a:rPr lang="en-US" smtClean="0"/>
              <a:t>‹#›</a:t>
            </a:fld>
            <a:endParaRPr lang="en-US"/>
          </a:p>
        </p:txBody>
      </p:sp>
    </p:spTree>
    <p:extLst>
      <p:ext uri="{BB962C8B-B14F-4D97-AF65-F5344CB8AC3E}">
        <p14:creationId xmlns:p14="http://schemas.microsoft.com/office/powerpoint/2010/main" val="396312944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7B724CA-E737-4F94-81A9-44B8D6D89DFE}" type="slidenum">
              <a:rPr lang="en-US" smtClean="0"/>
              <a:t>1</a:t>
            </a:fld>
            <a:endParaRPr lang="en-US"/>
          </a:p>
        </p:txBody>
      </p:sp>
    </p:spTree>
    <p:extLst>
      <p:ext uri="{BB962C8B-B14F-4D97-AF65-F5344CB8AC3E}">
        <p14:creationId xmlns:p14="http://schemas.microsoft.com/office/powerpoint/2010/main" val="33660347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7B724CA-E737-4F94-81A9-44B8D6D89DFE}" type="slidenum">
              <a:rPr lang="en-US" smtClean="0"/>
              <a:t>15</a:t>
            </a:fld>
            <a:endParaRPr lang="en-US"/>
          </a:p>
        </p:txBody>
      </p:sp>
    </p:spTree>
    <p:extLst>
      <p:ext uri="{BB962C8B-B14F-4D97-AF65-F5344CB8AC3E}">
        <p14:creationId xmlns:p14="http://schemas.microsoft.com/office/powerpoint/2010/main" val="6703710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7B724CA-E737-4F94-81A9-44B8D6D89DFE}" type="slidenum">
              <a:rPr lang="en-US" smtClean="0"/>
              <a:t>16</a:t>
            </a:fld>
            <a:endParaRPr lang="en-US"/>
          </a:p>
        </p:txBody>
      </p:sp>
    </p:spTree>
    <p:extLst>
      <p:ext uri="{BB962C8B-B14F-4D97-AF65-F5344CB8AC3E}">
        <p14:creationId xmlns:p14="http://schemas.microsoft.com/office/powerpoint/2010/main" val="239903939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7B724CA-E737-4F94-81A9-44B8D6D89DFE}" type="slidenum">
              <a:rPr lang="en-US" smtClean="0"/>
              <a:t>17</a:t>
            </a:fld>
            <a:endParaRPr lang="en-US"/>
          </a:p>
        </p:txBody>
      </p:sp>
    </p:spTree>
    <p:extLst>
      <p:ext uri="{BB962C8B-B14F-4D97-AF65-F5344CB8AC3E}">
        <p14:creationId xmlns:p14="http://schemas.microsoft.com/office/powerpoint/2010/main" val="199723074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7B724CA-E737-4F94-81A9-44B8D6D89DFE}" type="slidenum">
              <a:rPr lang="en-US" smtClean="0"/>
              <a:t>18</a:t>
            </a:fld>
            <a:endParaRPr lang="en-US"/>
          </a:p>
        </p:txBody>
      </p:sp>
    </p:spTree>
    <p:extLst>
      <p:ext uri="{BB962C8B-B14F-4D97-AF65-F5344CB8AC3E}">
        <p14:creationId xmlns:p14="http://schemas.microsoft.com/office/powerpoint/2010/main" val="210403664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7B724CA-E737-4F94-81A9-44B8D6D89DFE}" type="slidenum">
              <a:rPr lang="en-US" smtClean="0"/>
              <a:t>19</a:t>
            </a:fld>
            <a:endParaRPr lang="en-US"/>
          </a:p>
        </p:txBody>
      </p:sp>
    </p:spTree>
    <p:extLst>
      <p:ext uri="{BB962C8B-B14F-4D97-AF65-F5344CB8AC3E}">
        <p14:creationId xmlns:p14="http://schemas.microsoft.com/office/powerpoint/2010/main" val="95990761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7B724CA-E737-4F94-81A9-44B8D6D89DFE}" type="slidenum">
              <a:rPr lang="en-US" smtClean="0"/>
              <a:t>20</a:t>
            </a:fld>
            <a:endParaRPr lang="en-US"/>
          </a:p>
        </p:txBody>
      </p:sp>
    </p:spTree>
    <p:extLst>
      <p:ext uri="{BB962C8B-B14F-4D97-AF65-F5344CB8AC3E}">
        <p14:creationId xmlns:p14="http://schemas.microsoft.com/office/powerpoint/2010/main" val="300981720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7B724CA-E737-4F94-81A9-44B8D6D89DFE}" type="slidenum">
              <a:rPr lang="en-US" smtClean="0"/>
              <a:t>21</a:t>
            </a:fld>
            <a:endParaRPr lang="en-US"/>
          </a:p>
        </p:txBody>
      </p:sp>
    </p:spTree>
    <p:extLst>
      <p:ext uri="{BB962C8B-B14F-4D97-AF65-F5344CB8AC3E}">
        <p14:creationId xmlns:p14="http://schemas.microsoft.com/office/powerpoint/2010/main" val="94744041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17B724CA-E737-4F94-81A9-44B8D6D89DFE}" type="slidenum">
              <a:rPr lang="en-US" smtClean="0"/>
              <a:t>23</a:t>
            </a:fld>
            <a:endParaRPr lang="en-US"/>
          </a:p>
        </p:txBody>
      </p:sp>
    </p:spTree>
    <p:extLst>
      <p:ext uri="{BB962C8B-B14F-4D97-AF65-F5344CB8AC3E}">
        <p14:creationId xmlns:p14="http://schemas.microsoft.com/office/powerpoint/2010/main" val="161452536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17B724CA-E737-4F94-81A9-44B8D6D89DFE}" type="slidenum">
              <a:rPr lang="en-US" smtClean="0"/>
              <a:t>24</a:t>
            </a:fld>
            <a:endParaRPr lang="en-US"/>
          </a:p>
        </p:txBody>
      </p:sp>
    </p:spTree>
    <p:extLst>
      <p:ext uri="{BB962C8B-B14F-4D97-AF65-F5344CB8AC3E}">
        <p14:creationId xmlns:p14="http://schemas.microsoft.com/office/powerpoint/2010/main" val="253783168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HK" dirty="0"/>
          </a:p>
        </p:txBody>
      </p:sp>
      <p:sp>
        <p:nvSpPr>
          <p:cNvPr id="4" name="Slide Number Placeholder 3"/>
          <p:cNvSpPr>
            <a:spLocks noGrp="1"/>
          </p:cNvSpPr>
          <p:nvPr>
            <p:ph type="sldNum" sz="quarter" idx="10"/>
          </p:nvPr>
        </p:nvSpPr>
        <p:spPr/>
        <p:txBody>
          <a:bodyPr/>
          <a:lstStyle/>
          <a:p>
            <a:fld id="{17B724CA-E737-4F94-81A9-44B8D6D89DFE}" type="slidenum">
              <a:rPr lang="en-US" smtClean="0"/>
              <a:t>7</a:t>
            </a:fld>
            <a:endParaRPr lang="en-US"/>
          </a:p>
        </p:txBody>
      </p:sp>
    </p:spTree>
    <p:extLst>
      <p:ext uri="{BB962C8B-B14F-4D97-AF65-F5344CB8AC3E}">
        <p14:creationId xmlns:p14="http://schemas.microsoft.com/office/powerpoint/2010/main" val="371772357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HK" dirty="0"/>
          </a:p>
        </p:txBody>
      </p:sp>
      <p:sp>
        <p:nvSpPr>
          <p:cNvPr id="4" name="Slide Number Placeholder 3"/>
          <p:cNvSpPr>
            <a:spLocks noGrp="1"/>
          </p:cNvSpPr>
          <p:nvPr>
            <p:ph type="sldNum" sz="quarter" idx="10"/>
          </p:nvPr>
        </p:nvSpPr>
        <p:spPr/>
        <p:txBody>
          <a:bodyPr/>
          <a:lstStyle/>
          <a:p>
            <a:fld id="{17B724CA-E737-4F94-81A9-44B8D6D89DFE}" type="slidenum">
              <a:rPr lang="en-US" smtClean="0"/>
              <a:t>8</a:t>
            </a:fld>
            <a:endParaRPr lang="en-US"/>
          </a:p>
        </p:txBody>
      </p:sp>
    </p:spTree>
    <p:extLst>
      <p:ext uri="{BB962C8B-B14F-4D97-AF65-F5344CB8AC3E}">
        <p14:creationId xmlns:p14="http://schemas.microsoft.com/office/powerpoint/2010/main" val="381235849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HK" dirty="0"/>
          </a:p>
        </p:txBody>
      </p:sp>
      <p:sp>
        <p:nvSpPr>
          <p:cNvPr id="4" name="Slide Number Placeholder 3"/>
          <p:cNvSpPr>
            <a:spLocks noGrp="1"/>
          </p:cNvSpPr>
          <p:nvPr>
            <p:ph type="sldNum" sz="quarter" idx="10"/>
          </p:nvPr>
        </p:nvSpPr>
        <p:spPr/>
        <p:txBody>
          <a:bodyPr/>
          <a:lstStyle/>
          <a:p>
            <a:fld id="{17B724CA-E737-4F94-81A9-44B8D6D89DFE}" type="slidenum">
              <a:rPr lang="en-US" smtClean="0"/>
              <a:t>9</a:t>
            </a:fld>
            <a:endParaRPr lang="en-US"/>
          </a:p>
        </p:txBody>
      </p:sp>
    </p:spTree>
    <p:extLst>
      <p:ext uri="{BB962C8B-B14F-4D97-AF65-F5344CB8AC3E}">
        <p14:creationId xmlns:p14="http://schemas.microsoft.com/office/powerpoint/2010/main" val="82531367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HK" dirty="0"/>
          </a:p>
        </p:txBody>
      </p:sp>
      <p:sp>
        <p:nvSpPr>
          <p:cNvPr id="4" name="Slide Number Placeholder 3"/>
          <p:cNvSpPr>
            <a:spLocks noGrp="1"/>
          </p:cNvSpPr>
          <p:nvPr>
            <p:ph type="sldNum" sz="quarter" idx="10"/>
          </p:nvPr>
        </p:nvSpPr>
        <p:spPr/>
        <p:txBody>
          <a:bodyPr/>
          <a:lstStyle/>
          <a:p>
            <a:fld id="{17B724CA-E737-4F94-81A9-44B8D6D89DFE}" type="slidenum">
              <a:rPr lang="en-US" smtClean="0"/>
              <a:t>10</a:t>
            </a:fld>
            <a:endParaRPr lang="en-US"/>
          </a:p>
        </p:txBody>
      </p:sp>
    </p:spTree>
    <p:extLst>
      <p:ext uri="{BB962C8B-B14F-4D97-AF65-F5344CB8AC3E}">
        <p14:creationId xmlns:p14="http://schemas.microsoft.com/office/powerpoint/2010/main" val="8340470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HK" dirty="0"/>
          </a:p>
        </p:txBody>
      </p:sp>
      <p:sp>
        <p:nvSpPr>
          <p:cNvPr id="4" name="Slide Number Placeholder 3"/>
          <p:cNvSpPr>
            <a:spLocks noGrp="1"/>
          </p:cNvSpPr>
          <p:nvPr>
            <p:ph type="sldNum" sz="quarter" idx="10"/>
          </p:nvPr>
        </p:nvSpPr>
        <p:spPr/>
        <p:txBody>
          <a:bodyPr/>
          <a:lstStyle/>
          <a:p>
            <a:fld id="{17B724CA-E737-4F94-81A9-44B8D6D89DFE}" type="slidenum">
              <a:rPr lang="en-US" smtClean="0"/>
              <a:t>11</a:t>
            </a:fld>
            <a:endParaRPr lang="en-US"/>
          </a:p>
        </p:txBody>
      </p:sp>
    </p:spTree>
    <p:extLst>
      <p:ext uri="{BB962C8B-B14F-4D97-AF65-F5344CB8AC3E}">
        <p14:creationId xmlns:p14="http://schemas.microsoft.com/office/powerpoint/2010/main" val="214294123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HK" dirty="0"/>
          </a:p>
        </p:txBody>
      </p:sp>
      <p:sp>
        <p:nvSpPr>
          <p:cNvPr id="4" name="Slide Number Placeholder 3"/>
          <p:cNvSpPr>
            <a:spLocks noGrp="1"/>
          </p:cNvSpPr>
          <p:nvPr>
            <p:ph type="sldNum" sz="quarter" idx="10"/>
          </p:nvPr>
        </p:nvSpPr>
        <p:spPr/>
        <p:txBody>
          <a:bodyPr/>
          <a:lstStyle/>
          <a:p>
            <a:fld id="{17B724CA-E737-4F94-81A9-44B8D6D89DFE}" type="slidenum">
              <a:rPr lang="en-US" smtClean="0"/>
              <a:t>12</a:t>
            </a:fld>
            <a:endParaRPr lang="en-US"/>
          </a:p>
        </p:txBody>
      </p:sp>
    </p:spTree>
    <p:extLst>
      <p:ext uri="{BB962C8B-B14F-4D97-AF65-F5344CB8AC3E}">
        <p14:creationId xmlns:p14="http://schemas.microsoft.com/office/powerpoint/2010/main" val="418604061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HK" dirty="0"/>
          </a:p>
        </p:txBody>
      </p:sp>
      <p:sp>
        <p:nvSpPr>
          <p:cNvPr id="4" name="Slide Number Placeholder 3"/>
          <p:cNvSpPr>
            <a:spLocks noGrp="1"/>
          </p:cNvSpPr>
          <p:nvPr>
            <p:ph type="sldNum" sz="quarter" idx="10"/>
          </p:nvPr>
        </p:nvSpPr>
        <p:spPr/>
        <p:txBody>
          <a:bodyPr/>
          <a:lstStyle/>
          <a:p>
            <a:fld id="{17B724CA-E737-4F94-81A9-44B8D6D89DFE}" type="slidenum">
              <a:rPr lang="en-US" smtClean="0"/>
              <a:t>13</a:t>
            </a:fld>
            <a:endParaRPr lang="en-US"/>
          </a:p>
        </p:txBody>
      </p:sp>
    </p:spTree>
    <p:extLst>
      <p:ext uri="{BB962C8B-B14F-4D97-AF65-F5344CB8AC3E}">
        <p14:creationId xmlns:p14="http://schemas.microsoft.com/office/powerpoint/2010/main" val="250558334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HK" dirty="0" smtClean="0"/>
              <a:t>Fu</a:t>
            </a:r>
            <a:endParaRPr lang="en-HK" dirty="0"/>
          </a:p>
        </p:txBody>
      </p:sp>
      <p:sp>
        <p:nvSpPr>
          <p:cNvPr id="4" name="Slide Number Placeholder 3"/>
          <p:cNvSpPr>
            <a:spLocks noGrp="1"/>
          </p:cNvSpPr>
          <p:nvPr>
            <p:ph type="sldNum" sz="quarter" idx="10"/>
          </p:nvPr>
        </p:nvSpPr>
        <p:spPr/>
        <p:txBody>
          <a:bodyPr/>
          <a:lstStyle/>
          <a:p>
            <a:fld id="{17B724CA-E737-4F94-81A9-44B8D6D89DFE}" type="slidenum">
              <a:rPr lang="en-US" smtClean="0"/>
              <a:t>14</a:t>
            </a:fld>
            <a:endParaRPr lang="en-US"/>
          </a:p>
        </p:txBody>
      </p:sp>
    </p:spTree>
    <p:extLst>
      <p:ext uri="{BB962C8B-B14F-4D97-AF65-F5344CB8AC3E}">
        <p14:creationId xmlns:p14="http://schemas.microsoft.com/office/powerpoint/2010/main" val="114489362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3DE3D82A-38CD-40AA-B879-16BFF02684FD}" type="datetimeFigureOut">
              <a:rPr lang="en-US" smtClean="0"/>
              <a:t>3/29/2016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7283E27-838C-44E4-A7BC-BC1E702E0B10}" type="slidenum">
              <a:rPr lang="en-US" smtClean="0"/>
              <a:t>‹#›</a:t>
            </a:fld>
            <a:endParaRPr lang="en-US"/>
          </a:p>
        </p:txBody>
      </p:sp>
    </p:spTree>
    <p:extLst>
      <p:ext uri="{BB962C8B-B14F-4D97-AF65-F5344CB8AC3E}">
        <p14:creationId xmlns:p14="http://schemas.microsoft.com/office/powerpoint/2010/main" val="329038868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DE3D82A-38CD-40AA-B879-16BFF02684FD}" type="datetimeFigureOut">
              <a:rPr lang="en-US" smtClean="0"/>
              <a:t>3/29/2016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7283E27-838C-44E4-A7BC-BC1E702E0B10}" type="slidenum">
              <a:rPr lang="en-US" smtClean="0"/>
              <a:t>‹#›</a:t>
            </a:fld>
            <a:endParaRPr lang="en-US"/>
          </a:p>
        </p:txBody>
      </p:sp>
    </p:spTree>
    <p:extLst>
      <p:ext uri="{BB962C8B-B14F-4D97-AF65-F5344CB8AC3E}">
        <p14:creationId xmlns:p14="http://schemas.microsoft.com/office/powerpoint/2010/main" val="129891688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DE3D82A-38CD-40AA-B879-16BFF02684FD}" type="datetimeFigureOut">
              <a:rPr lang="en-US" smtClean="0"/>
              <a:t>3/29/2016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7283E27-838C-44E4-A7BC-BC1E702E0B10}" type="slidenum">
              <a:rPr lang="en-US" smtClean="0"/>
              <a:t>‹#›</a:t>
            </a:fld>
            <a:endParaRPr lang="en-US"/>
          </a:p>
        </p:txBody>
      </p:sp>
    </p:spTree>
    <p:extLst>
      <p:ext uri="{BB962C8B-B14F-4D97-AF65-F5344CB8AC3E}">
        <p14:creationId xmlns:p14="http://schemas.microsoft.com/office/powerpoint/2010/main" val="158997705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DE3D82A-38CD-40AA-B879-16BFF02684FD}" type="datetimeFigureOut">
              <a:rPr lang="en-US" smtClean="0"/>
              <a:t>3/29/2016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7283E27-838C-44E4-A7BC-BC1E702E0B10}" type="slidenum">
              <a:rPr lang="en-US" smtClean="0"/>
              <a:t>‹#›</a:t>
            </a:fld>
            <a:endParaRPr lang="en-US"/>
          </a:p>
        </p:txBody>
      </p:sp>
    </p:spTree>
    <p:extLst>
      <p:ext uri="{BB962C8B-B14F-4D97-AF65-F5344CB8AC3E}">
        <p14:creationId xmlns:p14="http://schemas.microsoft.com/office/powerpoint/2010/main" val="322656708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DE3D82A-38CD-40AA-B879-16BFF02684FD}" type="datetimeFigureOut">
              <a:rPr lang="en-US" smtClean="0"/>
              <a:t>3/29/2016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7283E27-838C-44E4-A7BC-BC1E702E0B10}" type="slidenum">
              <a:rPr lang="en-US" smtClean="0"/>
              <a:t>‹#›</a:t>
            </a:fld>
            <a:endParaRPr lang="en-US"/>
          </a:p>
        </p:txBody>
      </p:sp>
    </p:spTree>
    <p:extLst>
      <p:ext uri="{BB962C8B-B14F-4D97-AF65-F5344CB8AC3E}">
        <p14:creationId xmlns:p14="http://schemas.microsoft.com/office/powerpoint/2010/main" val="261964256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3DE3D82A-38CD-40AA-B879-16BFF02684FD}" type="datetimeFigureOut">
              <a:rPr lang="en-US" smtClean="0"/>
              <a:t>3/29/2016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7283E27-838C-44E4-A7BC-BC1E702E0B10}" type="slidenum">
              <a:rPr lang="en-US" smtClean="0"/>
              <a:t>‹#›</a:t>
            </a:fld>
            <a:endParaRPr lang="en-US"/>
          </a:p>
        </p:txBody>
      </p:sp>
    </p:spTree>
    <p:extLst>
      <p:ext uri="{BB962C8B-B14F-4D97-AF65-F5344CB8AC3E}">
        <p14:creationId xmlns:p14="http://schemas.microsoft.com/office/powerpoint/2010/main" val="210779363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3DE3D82A-38CD-40AA-B879-16BFF02684FD}" type="datetimeFigureOut">
              <a:rPr lang="en-US" smtClean="0"/>
              <a:t>3/29/2016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7283E27-838C-44E4-A7BC-BC1E702E0B10}" type="slidenum">
              <a:rPr lang="en-US" smtClean="0"/>
              <a:t>‹#›</a:t>
            </a:fld>
            <a:endParaRPr lang="en-US"/>
          </a:p>
        </p:txBody>
      </p:sp>
    </p:spTree>
    <p:extLst>
      <p:ext uri="{BB962C8B-B14F-4D97-AF65-F5344CB8AC3E}">
        <p14:creationId xmlns:p14="http://schemas.microsoft.com/office/powerpoint/2010/main" val="106629593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3DE3D82A-38CD-40AA-B879-16BFF02684FD}" type="datetimeFigureOut">
              <a:rPr lang="en-US" smtClean="0"/>
              <a:t>3/29/2016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7283E27-838C-44E4-A7BC-BC1E702E0B10}" type="slidenum">
              <a:rPr lang="en-US" smtClean="0"/>
              <a:t>‹#›</a:t>
            </a:fld>
            <a:endParaRPr lang="en-US"/>
          </a:p>
        </p:txBody>
      </p:sp>
    </p:spTree>
    <p:extLst>
      <p:ext uri="{BB962C8B-B14F-4D97-AF65-F5344CB8AC3E}">
        <p14:creationId xmlns:p14="http://schemas.microsoft.com/office/powerpoint/2010/main" val="227598940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DE3D82A-38CD-40AA-B879-16BFF02684FD}" type="datetimeFigureOut">
              <a:rPr lang="en-US" smtClean="0"/>
              <a:t>3/29/2016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7283E27-838C-44E4-A7BC-BC1E702E0B10}" type="slidenum">
              <a:rPr lang="en-US" smtClean="0"/>
              <a:t>‹#›</a:t>
            </a:fld>
            <a:endParaRPr lang="en-US"/>
          </a:p>
        </p:txBody>
      </p:sp>
    </p:spTree>
    <p:extLst>
      <p:ext uri="{BB962C8B-B14F-4D97-AF65-F5344CB8AC3E}">
        <p14:creationId xmlns:p14="http://schemas.microsoft.com/office/powerpoint/2010/main" val="355128146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DE3D82A-38CD-40AA-B879-16BFF02684FD}" type="datetimeFigureOut">
              <a:rPr lang="en-US" smtClean="0"/>
              <a:t>3/29/2016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7283E27-838C-44E4-A7BC-BC1E702E0B10}" type="slidenum">
              <a:rPr lang="en-US" smtClean="0"/>
              <a:t>‹#›</a:t>
            </a:fld>
            <a:endParaRPr lang="en-US"/>
          </a:p>
        </p:txBody>
      </p:sp>
    </p:spTree>
    <p:extLst>
      <p:ext uri="{BB962C8B-B14F-4D97-AF65-F5344CB8AC3E}">
        <p14:creationId xmlns:p14="http://schemas.microsoft.com/office/powerpoint/2010/main" val="288013620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DE3D82A-38CD-40AA-B879-16BFF02684FD}" type="datetimeFigureOut">
              <a:rPr lang="en-US" smtClean="0"/>
              <a:t>3/29/2016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7283E27-838C-44E4-A7BC-BC1E702E0B10}" type="slidenum">
              <a:rPr lang="en-US" smtClean="0"/>
              <a:t>‹#›</a:t>
            </a:fld>
            <a:endParaRPr lang="en-US"/>
          </a:p>
        </p:txBody>
      </p:sp>
    </p:spTree>
    <p:extLst>
      <p:ext uri="{BB962C8B-B14F-4D97-AF65-F5344CB8AC3E}">
        <p14:creationId xmlns:p14="http://schemas.microsoft.com/office/powerpoint/2010/main" val="7054474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DE3D82A-38CD-40AA-B879-16BFF02684FD}" type="datetimeFigureOut">
              <a:rPr lang="en-US" smtClean="0"/>
              <a:t>3/29/2016</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7283E27-838C-44E4-A7BC-BC1E702E0B10}" type="slidenum">
              <a:rPr lang="en-US" smtClean="0"/>
              <a:t>‹#›</a:t>
            </a:fld>
            <a:endParaRPr lang="en-US"/>
          </a:p>
        </p:txBody>
      </p:sp>
    </p:spTree>
    <p:extLst>
      <p:ext uri="{BB962C8B-B14F-4D97-AF65-F5344CB8AC3E}">
        <p14:creationId xmlns:p14="http://schemas.microsoft.com/office/powerpoint/2010/main" val="1559228946"/>
      </p:ext>
    </p:extLst>
  </p:cSld>
  <p:clrMap bg1="lt1" tx1="dk1" bg2="lt2" tx2="dk2" accent1="accent1" accent2="accent2" accent3="accent3" accent4="accent4" accent5="accent5" accent6="accent6" hlink="hlink" folHlink="folHlink"/>
  <p:sldLayoutIdLst>
    <p:sldLayoutId id="2147483971" r:id="rId1"/>
    <p:sldLayoutId id="2147483972" r:id="rId2"/>
    <p:sldLayoutId id="2147483973" r:id="rId3"/>
    <p:sldLayoutId id="2147483974" r:id="rId4"/>
    <p:sldLayoutId id="2147483975" r:id="rId5"/>
    <p:sldLayoutId id="2147483976" r:id="rId6"/>
    <p:sldLayoutId id="2147483977" r:id="rId7"/>
    <p:sldLayoutId id="2147483978" r:id="rId8"/>
    <p:sldLayoutId id="2147483979" r:id="rId9"/>
    <p:sldLayoutId id="2147483980" r:id="rId10"/>
    <p:sldLayoutId id="214748398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hyperlink" Target="http://www.quailsprings.org/" TargetMode="External"/><Relationship Id="rId2" Type="http://schemas.openxmlformats.org/officeDocument/2006/relationships/notesSlide" Target="../notesSlides/notesSlide16.xml"/><Relationship Id="rId1" Type="http://schemas.openxmlformats.org/officeDocument/2006/relationships/slideLayout" Target="../slideLayouts/slideLayout1.xml"/><Relationship Id="rId4" Type="http://schemas.openxmlformats.org/officeDocument/2006/relationships/hyperlink" Target="http://casitasvalley.com/" TargetMode="Externa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pPr algn="ctr"/>
            <a:r>
              <a:rPr lang="en-US" b="1" dirty="0" smtClean="0">
                <a:solidFill>
                  <a:srgbClr val="000000"/>
                </a:solidFill>
                <a:latin typeface="Times New Roman" panose="02020603050405020304" pitchFamily="18" charset="0"/>
                <a:cs typeface="Times New Roman" panose="02020603050405020304" pitchFamily="18" charset="0"/>
              </a:rPr>
              <a:t>Chapter 1</a:t>
            </a:r>
            <a:br>
              <a:rPr lang="en-US" b="1" dirty="0" smtClean="0">
                <a:solidFill>
                  <a:srgbClr val="000000"/>
                </a:solidFill>
                <a:latin typeface="Times New Roman" panose="02020603050405020304" pitchFamily="18" charset="0"/>
                <a:cs typeface="Times New Roman" panose="02020603050405020304" pitchFamily="18" charset="0"/>
              </a:rPr>
            </a:br>
            <a:r>
              <a:rPr lang="en-US" b="1" dirty="0" smtClean="0">
                <a:solidFill>
                  <a:srgbClr val="000000"/>
                </a:solidFill>
                <a:latin typeface="Times New Roman" panose="02020603050405020304" pitchFamily="18" charset="0"/>
                <a:cs typeface="Times New Roman" panose="02020603050405020304" pitchFamily="18" charset="0"/>
              </a:rPr>
              <a:t>Appropriate Technology</a:t>
            </a:r>
            <a:br>
              <a:rPr lang="en-US" b="1" dirty="0" smtClean="0">
                <a:solidFill>
                  <a:srgbClr val="000000"/>
                </a:solidFill>
                <a:latin typeface="Times New Roman" panose="02020603050405020304" pitchFamily="18" charset="0"/>
                <a:cs typeface="Times New Roman" panose="02020603050405020304" pitchFamily="18" charset="0"/>
              </a:rPr>
            </a:br>
            <a:r>
              <a:rPr lang="en-US" sz="3600" b="1" dirty="0" smtClean="0">
                <a:solidFill>
                  <a:srgbClr val="000000"/>
                </a:solidFill>
                <a:latin typeface="Times New Roman" panose="02020603050405020304" pitchFamily="18" charset="0"/>
                <a:cs typeface="Times New Roman" panose="02020603050405020304" pitchFamily="18" charset="0"/>
              </a:rPr>
              <a:t>What is it and why we care</a:t>
            </a:r>
            <a:endParaRPr lang="en-US" sz="3600" b="1" dirty="0">
              <a:solidFill>
                <a:srgbClr val="00000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13701754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08786" y="609600"/>
            <a:ext cx="8574025" cy="990600"/>
          </a:xfrm>
        </p:spPr>
        <p:txBody>
          <a:bodyPr>
            <a:normAutofit fontScale="90000"/>
          </a:bodyPr>
          <a:lstStyle/>
          <a:p>
            <a:pPr algn="ctr"/>
            <a:r>
              <a:rPr lang="en-US" sz="4800" b="1" dirty="0" smtClean="0">
                <a:solidFill>
                  <a:srgbClr val="000000"/>
                </a:solidFill>
                <a:latin typeface="Times New Roman" panose="02020603050405020304" pitchFamily="18" charset="0"/>
                <a:cs typeface="Times New Roman" panose="02020603050405020304" pitchFamily="18" charset="0"/>
              </a:rPr>
              <a:t>History of Appropriate Technology</a:t>
            </a:r>
            <a:endParaRPr lang="en-US" sz="4800" b="1" dirty="0">
              <a:solidFill>
                <a:srgbClr val="000000"/>
              </a:solidFill>
              <a:latin typeface="Times New Roman" panose="02020603050405020304" pitchFamily="18" charset="0"/>
              <a:cs typeface="Times New Roman" panose="02020603050405020304" pitchFamily="18" charset="0"/>
            </a:endParaRPr>
          </a:p>
        </p:txBody>
      </p:sp>
      <p:sp>
        <p:nvSpPr>
          <p:cNvPr id="3" name="TextBox 2"/>
          <p:cNvSpPr txBox="1"/>
          <p:nvPr/>
        </p:nvSpPr>
        <p:spPr>
          <a:xfrm>
            <a:off x="990598" y="1600200"/>
            <a:ext cx="7010399" cy="2954655"/>
          </a:xfrm>
          <a:prstGeom prst="rect">
            <a:avLst/>
          </a:prstGeom>
          <a:noFill/>
        </p:spPr>
        <p:txBody>
          <a:bodyPr wrap="square" rtlCol="0">
            <a:spAutoFit/>
          </a:bodyPr>
          <a:lstStyle/>
          <a:p>
            <a:pPr marL="342900" indent="-342900">
              <a:buFont typeface="Arial" panose="020B0604020202020204" pitchFamily="34" charset="0"/>
              <a:buChar char="•"/>
            </a:pPr>
            <a:r>
              <a:rPr lang="en-US" sz="2000" b="1" dirty="0" smtClean="0">
                <a:solidFill>
                  <a:srgbClr val="000000"/>
                </a:solidFill>
                <a:latin typeface="Times New Roman" panose="02020603050405020304" pitchFamily="18" charset="0"/>
                <a:cs typeface="Times New Roman" panose="02020603050405020304" pitchFamily="18" charset="0"/>
              </a:rPr>
              <a:t>Movement started by E. F. Schumacher, a British Economist (1955 ~ 1963)</a:t>
            </a:r>
          </a:p>
          <a:p>
            <a:endParaRPr lang="en-US" sz="2000" b="1" dirty="0" smtClean="0">
              <a:solidFill>
                <a:srgbClr val="000000"/>
              </a:solidFill>
              <a:latin typeface="Times New Roman" panose="02020603050405020304" pitchFamily="18" charset="0"/>
              <a:cs typeface="Times New Roman" panose="02020603050405020304" pitchFamily="18" charset="0"/>
            </a:endParaRPr>
          </a:p>
          <a:p>
            <a:pPr marL="800100" lvl="1" indent="-342900">
              <a:buFont typeface="Arial" panose="020B0604020202020204" pitchFamily="34" charset="0"/>
              <a:buChar char="•"/>
            </a:pPr>
            <a:r>
              <a:rPr lang="en-US" dirty="0" smtClean="0">
                <a:solidFill>
                  <a:srgbClr val="000000"/>
                </a:solidFill>
                <a:latin typeface="Times New Roman" panose="02020603050405020304" pitchFamily="18" charset="0"/>
                <a:cs typeface="Times New Roman" panose="02020603050405020304" pitchFamily="18" charset="0"/>
              </a:rPr>
              <a:t>Economist for the  Coal Board and also advisor to the government on Burma and India</a:t>
            </a:r>
          </a:p>
          <a:p>
            <a:pPr lvl="1"/>
            <a:endParaRPr lang="en-US" dirty="0" smtClean="0">
              <a:solidFill>
                <a:srgbClr val="000000"/>
              </a:solidFill>
              <a:latin typeface="Times New Roman" panose="02020603050405020304" pitchFamily="18" charset="0"/>
              <a:cs typeface="Times New Roman" panose="02020603050405020304" pitchFamily="18" charset="0"/>
            </a:endParaRPr>
          </a:p>
          <a:p>
            <a:pPr marL="800100" lvl="1" indent="-342900">
              <a:buFont typeface="Arial" panose="020B0604020202020204" pitchFamily="34" charset="0"/>
              <a:buChar char="•"/>
            </a:pPr>
            <a:r>
              <a:rPr lang="en-US" dirty="0" smtClean="0">
                <a:solidFill>
                  <a:srgbClr val="000000"/>
                </a:solidFill>
                <a:latin typeface="Times New Roman" panose="02020603050405020304" pitchFamily="18" charset="0"/>
                <a:cs typeface="Times New Roman" panose="02020603050405020304" pitchFamily="18" charset="0"/>
              </a:rPr>
              <a:t>His papers were incorporated into a book called “Small is Beautiful”, inspired the creation of the Intermediate Technology Development Group</a:t>
            </a:r>
          </a:p>
          <a:p>
            <a:pPr lvl="1"/>
            <a:endParaRPr lang="en-US" dirty="0" smtClean="0">
              <a:solidFill>
                <a:srgbClr val="00000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54979647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08786" y="609600"/>
            <a:ext cx="8574025" cy="990600"/>
          </a:xfrm>
        </p:spPr>
        <p:txBody>
          <a:bodyPr>
            <a:normAutofit fontScale="90000"/>
          </a:bodyPr>
          <a:lstStyle/>
          <a:p>
            <a:pPr algn="ctr"/>
            <a:r>
              <a:rPr lang="en-US" sz="4800" b="1" dirty="0" smtClean="0">
                <a:solidFill>
                  <a:srgbClr val="000000"/>
                </a:solidFill>
                <a:latin typeface="Times New Roman" panose="02020603050405020304" pitchFamily="18" charset="0"/>
                <a:cs typeface="Times New Roman" panose="02020603050405020304" pitchFamily="18" charset="0"/>
              </a:rPr>
              <a:t>History of Appropriate Technology</a:t>
            </a:r>
            <a:endParaRPr lang="en-US" sz="4800" b="1" dirty="0">
              <a:solidFill>
                <a:srgbClr val="000000"/>
              </a:solidFill>
              <a:latin typeface="Times New Roman" panose="02020603050405020304" pitchFamily="18" charset="0"/>
              <a:cs typeface="Times New Roman" panose="02020603050405020304" pitchFamily="18" charset="0"/>
            </a:endParaRPr>
          </a:p>
        </p:txBody>
      </p:sp>
      <p:sp>
        <p:nvSpPr>
          <p:cNvPr id="3" name="TextBox 2"/>
          <p:cNvSpPr txBox="1"/>
          <p:nvPr/>
        </p:nvSpPr>
        <p:spPr>
          <a:xfrm>
            <a:off x="990598" y="1600200"/>
            <a:ext cx="7010399" cy="4154984"/>
          </a:xfrm>
          <a:prstGeom prst="rect">
            <a:avLst/>
          </a:prstGeom>
          <a:noFill/>
        </p:spPr>
        <p:txBody>
          <a:bodyPr wrap="square" rtlCol="0">
            <a:spAutoFit/>
          </a:bodyPr>
          <a:lstStyle/>
          <a:p>
            <a:pPr marL="342900" indent="-342900">
              <a:buFont typeface="Arial" panose="020B0604020202020204" pitchFamily="34" charset="0"/>
              <a:buChar char="•"/>
            </a:pPr>
            <a:r>
              <a:rPr lang="en-US" sz="2000" b="1" dirty="0" smtClean="0">
                <a:solidFill>
                  <a:srgbClr val="000000"/>
                </a:solidFill>
                <a:latin typeface="Times New Roman" panose="02020603050405020304" pitchFamily="18" charset="0"/>
                <a:cs typeface="Times New Roman" panose="02020603050405020304" pitchFamily="18" charset="0"/>
              </a:rPr>
              <a:t>Movement started by E. F. Schumacher, a British Economist (1955 ~ 1963)</a:t>
            </a:r>
          </a:p>
          <a:p>
            <a:endParaRPr lang="en-US" sz="2000" b="1" dirty="0" smtClean="0">
              <a:solidFill>
                <a:srgbClr val="000000"/>
              </a:solidFill>
              <a:latin typeface="Times New Roman" panose="02020603050405020304" pitchFamily="18" charset="0"/>
              <a:cs typeface="Times New Roman" panose="02020603050405020304" pitchFamily="18" charset="0"/>
            </a:endParaRPr>
          </a:p>
          <a:p>
            <a:pPr marL="800100" lvl="1" indent="-342900">
              <a:buFont typeface="Arial" panose="020B0604020202020204" pitchFamily="34" charset="0"/>
              <a:buChar char="•"/>
            </a:pPr>
            <a:r>
              <a:rPr lang="en-US" dirty="0" smtClean="0">
                <a:solidFill>
                  <a:srgbClr val="000000"/>
                </a:solidFill>
                <a:latin typeface="Times New Roman" panose="02020603050405020304" pitchFamily="18" charset="0"/>
                <a:cs typeface="Times New Roman" panose="02020603050405020304" pitchFamily="18" charset="0"/>
              </a:rPr>
              <a:t>Schumacher’s focus was on jobs – people in the developing countries need employment</a:t>
            </a:r>
          </a:p>
          <a:p>
            <a:pPr marL="800100" lvl="1" indent="-342900">
              <a:buFont typeface="Arial" panose="020B0604020202020204" pitchFamily="34" charset="0"/>
              <a:buChar char="•"/>
            </a:pPr>
            <a:endParaRPr lang="en-US" dirty="0">
              <a:solidFill>
                <a:srgbClr val="000000"/>
              </a:solidFill>
              <a:latin typeface="Times New Roman" panose="02020603050405020304" pitchFamily="18" charset="0"/>
              <a:cs typeface="Times New Roman" panose="02020603050405020304" pitchFamily="18" charset="0"/>
            </a:endParaRPr>
          </a:p>
          <a:p>
            <a:pPr marL="1257300" lvl="2" indent="-342900">
              <a:buFont typeface="Arial" panose="020B0604020202020204" pitchFamily="34" charset="0"/>
              <a:buChar char="•"/>
            </a:pPr>
            <a:r>
              <a:rPr lang="en-US" dirty="0" smtClean="0">
                <a:solidFill>
                  <a:srgbClr val="000000"/>
                </a:solidFill>
                <a:latin typeface="Times New Roman" panose="02020603050405020304" pitchFamily="18" charset="0"/>
                <a:cs typeface="Times New Roman" panose="02020603050405020304" pitchFamily="18" charset="0"/>
              </a:rPr>
              <a:t>Investment to create western high-technology jobs is too large to be practical for developing communities</a:t>
            </a:r>
          </a:p>
          <a:p>
            <a:pPr marL="1257300" lvl="2" indent="-342900">
              <a:buFont typeface="Arial" panose="020B0604020202020204" pitchFamily="34" charset="0"/>
              <a:buChar char="•"/>
            </a:pPr>
            <a:endParaRPr lang="en-US" dirty="0" smtClean="0">
              <a:solidFill>
                <a:srgbClr val="000000"/>
              </a:solidFill>
              <a:latin typeface="Times New Roman" panose="02020603050405020304" pitchFamily="18" charset="0"/>
              <a:cs typeface="Times New Roman" panose="02020603050405020304" pitchFamily="18" charset="0"/>
            </a:endParaRPr>
          </a:p>
          <a:p>
            <a:pPr marL="1714500" lvl="3" indent="-342900">
              <a:buFont typeface="Arial" panose="020B0604020202020204" pitchFamily="34" charset="0"/>
              <a:buChar char="•"/>
            </a:pPr>
            <a:r>
              <a:rPr lang="en-US" sz="1600" dirty="0" smtClean="0">
                <a:solidFill>
                  <a:srgbClr val="000000"/>
                </a:solidFill>
                <a:latin typeface="Times New Roman" panose="02020603050405020304" pitchFamily="18" charset="0"/>
                <a:cs typeface="Times New Roman" panose="02020603050405020304" pitchFamily="18" charset="0"/>
              </a:rPr>
              <a:t>A modern technology (e.g. integrated circuit fabrication) requires, perhaps, $2000.00 for each job created.</a:t>
            </a:r>
          </a:p>
          <a:p>
            <a:pPr marL="1714500" lvl="3" indent="-342900">
              <a:buFont typeface="Arial" panose="020B0604020202020204" pitchFamily="34" charset="0"/>
              <a:buChar char="•"/>
            </a:pPr>
            <a:r>
              <a:rPr lang="en-US" sz="1600" dirty="0" smtClean="0">
                <a:solidFill>
                  <a:srgbClr val="000000"/>
                </a:solidFill>
                <a:latin typeface="Times New Roman" panose="02020603050405020304" pitchFamily="18" charset="0"/>
                <a:cs typeface="Times New Roman" panose="02020603050405020304" pitchFamily="18" charset="0"/>
              </a:rPr>
              <a:t>Existing technologies, such as those that a village blacksmith uses, correspond to an investment of $2.00 per job</a:t>
            </a:r>
          </a:p>
          <a:p>
            <a:pPr marL="1714500" lvl="3" indent="-342900">
              <a:buFont typeface="Arial" panose="020B0604020202020204" pitchFamily="34" charset="0"/>
              <a:buChar char="•"/>
            </a:pPr>
            <a:r>
              <a:rPr lang="en-US" sz="1600" dirty="0" smtClean="0">
                <a:solidFill>
                  <a:srgbClr val="000000"/>
                </a:solidFill>
                <a:latin typeface="Times New Roman" panose="02020603050405020304" pitchFamily="18" charset="0"/>
                <a:cs typeface="Times New Roman" panose="02020603050405020304" pitchFamily="18" charset="0"/>
              </a:rPr>
              <a:t>An intermediate level, for example, $200.00 per job, similar to a small machine shop in the US, is needed</a:t>
            </a:r>
          </a:p>
        </p:txBody>
      </p:sp>
    </p:spTree>
    <p:extLst>
      <p:ext uri="{BB962C8B-B14F-4D97-AF65-F5344CB8AC3E}">
        <p14:creationId xmlns:p14="http://schemas.microsoft.com/office/powerpoint/2010/main" val="370591196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08786" y="609600"/>
            <a:ext cx="8574025" cy="990600"/>
          </a:xfrm>
        </p:spPr>
        <p:txBody>
          <a:bodyPr>
            <a:normAutofit fontScale="90000"/>
          </a:bodyPr>
          <a:lstStyle/>
          <a:p>
            <a:pPr algn="ctr"/>
            <a:r>
              <a:rPr lang="en-US" sz="4800" b="1" dirty="0" smtClean="0">
                <a:solidFill>
                  <a:srgbClr val="000000"/>
                </a:solidFill>
                <a:latin typeface="Times New Roman" panose="02020603050405020304" pitchFamily="18" charset="0"/>
                <a:cs typeface="Times New Roman" panose="02020603050405020304" pitchFamily="18" charset="0"/>
              </a:rPr>
              <a:t>History of Appropriate Technology</a:t>
            </a:r>
            <a:endParaRPr lang="en-US" sz="4800" b="1" dirty="0">
              <a:solidFill>
                <a:srgbClr val="000000"/>
              </a:solidFill>
              <a:latin typeface="Times New Roman" panose="02020603050405020304" pitchFamily="18" charset="0"/>
              <a:cs typeface="Times New Roman" panose="02020603050405020304" pitchFamily="18" charset="0"/>
            </a:endParaRPr>
          </a:p>
        </p:txBody>
      </p:sp>
      <p:sp>
        <p:nvSpPr>
          <p:cNvPr id="3" name="TextBox 2"/>
          <p:cNvSpPr txBox="1"/>
          <p:nvPr/>
        </p:nvSpPr>
        <p:spPr>
          <a:xfrm>
            <a:off x="990598" y="1600200"/>
            <a:ext cx="7010399" cy="5232202"/>
          </a:xfrm>
          <a:prstGeom prst="rect">
            <a:avLst/>
          </a:prstGeom>
          <a:noFill/>
        </p:spPr>
        <p:txBody>
          <a:bodyPr wrap="square" rtlCol="0">
            <a:spAutoFit/>
          </a:bodyPr>
          <a:lstStyle/>
          <a:p>
            <a:pPr marL="342900" indent="-342900">
              <a:buFont typeface="Arial" panose="020B0604020202020204" pitchFamily="34" charset="0"/>
              <a:buChar char="•"/>
            </a:pPr>
            <a:r>
              <a:rPr lang="en-US" sz="2000" b="1" dirty="0" smtClean="0">
                <a:solidFill>
                  <a:srgbClr val="000000"/>
                </a:solidFill>
                <a:latin typeface="Times New Roman" panose="02020603050405020304" pitchFamily="18" charset="0"/>
                <a:cs typeface="Times New Roman" panose="02020603050405020304" pitchFamily="18" charset="0"/>
              </a:rPr>
              <a:t>Movement started by E. F. Schumacher, a British Economist (1955 ~ 1963)</a:t>
            </a:r>
          </a:p>
          <a:p>
            <a:endParaRPr lang="en-US" sz="2000" b="1" dirty="0" smtClean="0">
              <a:solidFill>
                <a:srgbClr val="000000"/>
              </a:solidFill>
              <a:latin typeface="Times New Roman" panose="02020603050405020304" pitchFamily="18" charset="0"/>
              <a:cs typeface="Times New Roman" panose="02020603050405020304" pitchFamily="18" charset="0"/>
            </a:endParaRPr>
          </a:p>
          <a:p>
            <a:pPr marL="800100" lvl="1" indent="-342900">
              <a:buFont typeface="Arial" panose="020B0604020202020204" pitchFamily="34" charset="0"/>
              <a:buChar char="•"/>
            </a:pPr>
            <a:r>
              <a:rPr lang="en-US" dirty="0" smtClean="0">
                <a:solidFill>
                  <a:srgbClr val="000000"/>
                </a:solidFill>
                <a:latin typeface="Times New Roman" panose="02020603050405020304" pitchFamily="18" charset="0"/>
                <a:cs typeface="Times New Roman" panose="02020603050405020304" pitchFamily="18" charset="0"/>
              </a:rPr>
              <a:t>Schumacher’s focus was on jobs – people in the developing countries need employment</a:t>
            </a:r>
          </a:p>
          <a:p>
            <a:pPr lvl="1"/>
            <a:endParaRPr lang="en-US" dirty="0" smtClean="0">
              <a:solidFill>
                <a:srgbClr val="000000"/>
              </a:solidFill>
              <a:latin typeface="Times New Roman" panose="02020603050405020304" pitchFamily="18" charset="0"/>
              <a:cs typeface="Times New Roman" panose="02020603050405020304" pitchFamily="18" charset="0"/>
            </a:endParaRPr>
          </a:p>
          <a:p>
            <a:pPr marL="1257300" lvl="2" indent="-342900">
              <a:buFont typeface="Arial" panose="020B0604020202020204" pitchFamily="34" charset="0"/>
              <a:buChar char="•"/>
            </a:pPr>
            <a:r>
              <a:rPr lang="en-US" dirty="0" smtClean="0">
                <a:solidFill>
                  <a:srgbClr val="000000"/>
                </a:solidFill>
                <a:latin typeface="Times New Roman" panose="02020603050405020304" pitchFamily="18" charset="0"/>
                <a:cs typeface="Times New Roman" panose="02020603050405020304" pitchFamily="18" charset="0"/>
              </a:rPr>
              <a:t>Intermediate technology could be much more productive in moving a country out of poverty without requiring </a:t>
            </a:r>
            <a:r>
              <a:rPr lang="en-US" dirty="0" err="1" smtClean="0">
                <a:solidFill>
                  <a:srgbClr val="000000"/>
                </a:solidFill>
                <a:latin typeface="Times New Roman" panose="02020603050405020304" pitchFamily="18" charset="0"/>
                <a:cs typeface="Times New Roman" panose="02020603050405020304" pitchFamily="18" charset="0"/>
              </a:rPr>
              <a:t>hugh</a:t>
            </a:r>
            <a:r>
              <a:rPr lang="en-US" dirty="0" smtClean="0">
                <a:solidFill>
                  <a:srgbClr val="000000"/>
                </a:solidFill>
                <a:latin typeface="Times New Roman" panose="02020603050405020304" pitchFamily="18" charset="0"/>
                <a:cs typeface="Times New Roman" panose="02020603050405020304" pitchFamily="18" charset="0"/>
              </a:rPr>
              <a:t> capital investments</a:t>
            </a:r>
          </a:p>
          <a:p>
            <a:pPr marL="1714500" lvl="3" indent="-342900">
              <a:buFont typeface="Arial" panose="020B0604020202020204" pitchFamily="34" charset="0"/>
              <a:buChar char="•"/>
            </a:pPr>
            <a:r>
              <a:rPr lang="en-US" sz="1600" dirty="0" smtClean="0">
                <a:solidFill>
                  <a:srgbClr val="000000"/>
                </a:solidFill>
                <a:latin typeface="Times New Roman" panose="02020603050405020304" pitchFamily="18" charset="0"/>
                <a:cs typeface="Times New Roman" panose="02020603050405020304" pitchFamily="18" charset="0"/>
              </a:rPr>
              <a:t>The $200 technology would be close to the existing methods and so would lead to improvement of skills of many local people</a:t>
            </a:r>
          </a:p>
          <a:p>
            <a:pPr marL="1714500" lvl="3" indent="-342900">
              <a:buFont typeface="Arial" panose="020B0604020202020204" pitchFamily="34" charset="0"/>
              <a:buChar char="•"/>
            </a:pPr>
            <a:r>
              <a:rPr lang="en-US" sz="1600" dirty="0" smtClean="0">
                <a:solidFill>
                  <a:srgbClr val="000000"/>
                </a:solidFill>
                <a:latin typeface="Times New Roman" panose="02020603050405020304" pitchFamily="18" charset="0"/>
                <a:cs typeface="Times New Roman" panose="02020603050405020304" pitchFamily="18" charset="0"/>
              </a:rPr>
              <a:t>The $20,000 technology would be so technical that highly trained specialists would be required.</a:t>
            </a:r>
          </a:p>
          <a:p>
            <a:pPr marL="1714500" lvl="3" indent="-342900">
              <a:buFont typeface="Arial" panose="020B0604020202020204" pitchFamily="34" charset="0"/>
              <a:buChar char="•"/>
            </a:pPr>
            <a:r>
              <a:rPr lang="en-US" sz="1600" dirty="0" smtClean="0">
                <a:solidFill>
                  <a:srgbClr val="000000"/>
                </a:solidFill>
                <a:latin typeface="Times New Roman" panose="02020603050405020304" pitchFamily="18" charset="0"/>
                <a:cs typeface="Times New Roman" panose="02020603050405020304" pitchFamily="18" charset="0"/>
              </a:rPr>
              <a:t>The cost of training is high, so it would not be possible to train many specialists </a:t>
            </a:r>
          </a:p>
          <a:p>
            <a:pPr marL="1254125" lvl="1" indent="-342900">
              <a:buFont typeface="Arial" panose="020B0604020202020204" pitchFamily="34" charset="0"/>
              <a:buChar char="•"/>
            </a:pPr>
            <a:r>
              <a:rPr lang="en-US" dirty="0">
                <a:solidFill>
                  <a:srgbClr val="000000"/>
                </a:solidFill>
                <a:latin typeface="Times New Roman" panose="02020603050405020304" pitchFamily="18" charset="0"/>
                <a:cs typeface="Times New Roman" panose="02020603050405020304" pitchFamily="18" charset="0"/>
              </a:rPr>
              <a:t>Intermediate technology increases the knowledge level for most of the population, whereas high technology produces a class of experts separated from the rest of the </a:t>
            </a:r>
            <a:r>
              <a:rPr lang="en-US" dirty="0" smtClean="0">
                <a:solidFill>
                  <a:srgbClr val="000000"/>
                </a:solidFill>
                <a:latin typeface="Times New Roman" panose="02020603050405020304" pitchFamily="18" charset="0"/>
                <a:cs typeface="Times New Roman" panose="02020603050405020304" pitchFamily="18" charset="0"/>
              </a:rPr>
              <a:t>economy</a:t>
            </a:r>
          </a:p>
        </p:txBody>
      </p:sp>
    </p:spTree>
    <p:extLst>
      <p:ext uri="{BB962C8B-B14F-4D97-AF65-F5344CB8AC3E}">
        <p14:creationId xmlns:p14="http://schemas.microsoft.com/office/powerpoint/2010/main" val="241244610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08786" y="609600"/>
            <a:ext cx="8574025" cy="990600"/>
          </a:xfrm>
        </p:spPr>
        <p:txBody>
          <a:bodyPr>
            <a:normAutofit fontScale="90000"/>
          </a:bodyPr>
          <a:lstStyle/>
          <a:p>
            <a:pPr algn="ctr"/>
            <a:r>
              <a:rPr lang="en-US" sz="4800" b="1" dirty="0" smtClean="0">
                <a:solidFill>
                  <a:srgbClr val="000000"/>
                </a:solidFill>
                <a:latin typeface="Times New Roman" panose="02020603050405020304" pitchFamily="18" charset="0"/>
                <a:cs typeface="Times New Roman" panose="02020603050405020304" pitchFamily="18" charset="0"/>
              </a:rPr>
              <a:t>History of Appropriate Technology</a:t>
            </a:r>
            <a:endParaRPr lang="en-US" sz="4800" b="1" dirty="0">
              <a:solidFill>
                <a:srgbClr val="000000"/>
              </a:solidFill>
              <a:latin typeface="Times New Roman" panose="02020603050405020304" pitchFamily="18" charset="0"/>
              <a:cs typeface="Times New Roman" panose="02020603050405020304" pitchFamily="18" charset="0"/>
            </a:endParaRPr>
          </a:p>
        </p:txBody>
      </p:sp>
      <p:sp>
        <p:nvSpPr>
          <p:cNvPr id="3" name="TextBox 2"/>
          <p:cNvSpPr txBox="1"/>
          <p:nvPr/>
        </p:nvSpPr>
        <p:spPr>
          <a:xfrm>
            <a:off x="990598" y="1600200"/>
            <a:ext cx="7010399" cy="3785652"/>
          </a:xfrm>
          <a:prstGeom prst="rect">
            <a:avLst/>
          </a:prstGeom>
          <a:noFill/>
        </p:spPr>
        <p:txBody>
          <a:bodyPr wrap="square" rtlCol="0">
            <a:spAutoFit/>
          </a:bodyPr>
          <a:lstStyle/>
          <a:p>
            <a:pPr marL="342900" indent="-342900">
              <a:buFont typeface="Arial" panose="020B0604020202020204" pitchFamily="34" charset="0"/>
              <a:buChar char="•"/>
            </a:pPr>
            <a:r>
              <a:rPr lang="en-US" sz="2000" b="1" dirty="0" smtClean="0">
                <a:solidFill>
                  <a:srgbClr val="000000"/>
                </a:solidFill>
                <a:latin typeface="Times New Roman" panose="02020603050405020304" pitchFamily="18" charset="0"/>
                <a:cs typeface="Times New Roman" panose="02020603050405020304" pitchFamily="18" charset="0"/>
              </a:rPr>
              <a:t>Movement started by E. F. Schumacher, a British Economist (1955 ~ 1963)</a:t>
            </a:r>
          </a:p>
          <a:p>
            <a:endParaRPr lang="en-US" sz="2000" b="1" dirty="0" smtClean="0">
              <a:solidFill>
                <a:srgbClr val="000000"/>
              </a:solidFill>
              <a:latin typeface="Times New Roman" panose="02020603050405020304" pitchFamily="18" charset="0"/>
              <a:cs typeface="Times New Roman" panose="02020603050405020304" pitchFamily="18" charset="0"/>
            </a:endParaRPr>
          </a:p>
          <a:p>
            <a:pPr marL="800100" lvl="1" indent="-342900">
              <a:buFont typeface="Arial" panose="020B0604020202020204" pitchFamily="34" charset="0"/>
              <a:buChar char="•"/>
            </a:pPr>
            <a:r>
              <a:rPr lang="en-US" dirty="0" smtClean="0">
                <a:solidFill>
                  <a:srgbClr val="000000"/>
                </a:solidFill>
                <a:latin typeface="Times New Roman" panose="02020603050405020304" pitchFamily="18" charset="0"/>
                <a:cs typeface="Times New Roman" panose="02020603050405020304" pitchFamily="18" charset="0"/>
              </a:rPr>
              <a:t>Schumacher’s focus was on jobs – people in the developing countries need employment</a:t>
            </a:r>
          </a:p>
          <a:p>
            <a:pPr lvl="1"/>
            <a:endParaRPr lang="en-US" dirty="0" smtClean="0">
              <a:solidFill>
                <a:srgbClr val="000000"/>
              </a:solidFill>
              <a:latin typeface="Times New Roman" panose="02020603050405020304" pitchFamily="18" charset="0"/>
              <a:cs typeface="Times New Roman" panose="02020603050405020304" pitchFamily="18" charset="0"/>
            </a:endParaRPr>
          </a:p>
          <a:p>
            <a:pPr marL="1257300" lvl="2" indent="-342900">
              <a:buFont typeface="Arial" panose="020B0604020202020204" pitchFamily="34" charset="0"/>
              <a:buChar char="•"/>
            </a:pPr>
            <a:r>
              <a:rPr lang="en-US" dirty="0" smtClean="0">
                <a:solidFill>
                  <a:srgbClr val="000000"/>
                </a:solidFill>
                <a:latin typeface="Times New Roman" panose="02020603050405020304" pitchFamily="18" charset="0"/>
                <a:cs typeface="Times New Roman" panose="02020603050405020304" pitchFamily="18" charset="0"/>
              </a:rPr>
              <a:t>The $20,000 technology (e.g. integrated circuit fabrication) uses imported supplies, produces mostly export items and needs expertise and components from outside the country for maintenance and improvement.</a:t>
            </a:r>
          </a:p>
          <a:p>
            <a:pPr lvl="2"/>
            <a:r>
              <a:rPr lang="en-US" dirty="0" smtClean="0">
                <a:solidFill>
                  <a:srgbClr val="000000"/>
                </a:solidFill>
                <a:latin typeface="Times New Roman" panose="02020603050405020304" pitchFamily="18" charset="0"/>
                <a:cs typeface="Times New Roman" panose="02020603050405020304" pitchFamily="18" charset="0"/>
              </a:rPr>
              <a:t> </a:t>
            </a:r>
            <a:endParaRPr lang="en-US" sz="1600" dirty="0" smtClean="0">
              <a:solidFill>
                <a:srgbClr val="000000"/>
              </a:solidFill>
              <a:latin typeface="Times New Roman" panose="02020603050405020304" pitchFamily="18" charset="0"/>
              <a:cs typeface="Times New Roman" panose="02020603050405020304" pitchFamily="18" charset="0"/>
            </a:endParaRPr>
          </a:p>
          <a:p>
            <a:pPr marL="1254125" lvl="1" indent="-342900">
              <a:buFont typeface="Arial" panose="020B0604020202020204" pitchFamily="34" charset="0"/>
              <a:buChar char="•"/>
            </a:pPr>
            <a:r>
              <a:rPr lang="en-US" dirty="0" smtClean="0">
                <a:solidFill>
                  <a:srgbClr val="000000"/>
                </a:solidFill>
                <a:latin typeface="Times New Roman" panose="02020603050405020304" pitchFamily="18" charset="0"/>
                <a:cs typeface="Times New Roman" panose="02020603050405020304" pitchFamily="18" charset="0"/>
              </a:rPr>
              <a:t>High technology factory is not an effective way for a country as a whole to develop</a:t>
            </a:r>
          </a:p>
        </p:txBody>
      </p:sp>
    </p:spTree>
    <p:extLst>
      <p:ext uri="{BB962C8B-B14F-4D97-AF65-F5344CB8AC3E}">
        <p14:creationId xmlns:p14="http://schemas.microsoft.com/office/powerpoint/2010/main" val="88043134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23086" y="609600"/>
            <a:ext cx="8574025" cy="990600"/>
          </a:xfrm>
        </p:spPr>
        <p:txBody>
          <a:bodyPr>
            <a:normAutofit fontScale="90000"/>
          </a:bodyPr>
          <a:lstStyle/>
          <a:p>
            <a:pPr algn="ctr"/>
            <a:r>
              <a:rPr lang="en-US" sz="4800" b="1" dirty="0" smtClean="0">
                <a:solidFill>
                  <a:srgbClr val="000000"/>
                </a:solidFill>
                <a:latin typeface="Times New Roman" panose="02020603050405020304" pitchFamily="18" charset="0"/>
                <a:cs typeface="Times New Roman" panose="02020603050405020304" pitchFamily="18" charset="0"/>
              </a:rPr>
              <a:t>History of Appropriate Technology</a:t>
            </a:r>
            <a:endParaRPr lang="en-US" sz="4800" b="1" dirty="0">
              <a:solidFill>
                <a:srgbClr val="000000"/>
              </a:solidFill>
              <a:latin typeface="Times New Roman" panose="02020603050405020304" pitchFamily="18" charset="0"/>
              <a:cs typeface="Times New Roman" panose="02020603050405020304" pitchFamily="18" charset="0"/>
            </a:endParaRPr>
          </a:p>
        </p:txBody>
      </p:sp>
      <p:sp>
        <p:nvSpPr>
          <p:cNvPr id="3" name="TextBox 2"/>
          <p:cNvSpPr txBox="1"/>
          <p:nvPr/>
        </p:nvSpPr>
        <p:spPr>
          <a:xfrm>
            <a:off x="914400" y="1676400"/>
            <a:ext cx="7239002" cy="4708981"/>
          </a:xfrm>
          <a:prstGeom prst="rect">
            <a:avLst/>
          </a:prstGeom>
          <a:noFill/>
        </p:spPr>
        <p:txBody>
          <a:bodyPr wrap="square" rtlCol="0">
            <a:spAutoFit/>
          </a:bodyPr>
          <a:lstStyle/>
          <a:p>
            <a:pPr marL="342900" indent="-342900">
              <a:buFont typeface="Arial" panose="020B0604020202020204" pitchFamily="34" charset="0"/>
              <a:buChar char="•"/>
            </a:pPr>
            <a:r>
              <a:rPr lang="en-US" sz="2000" b="1" dirty="0" smtClean="0">
                <a:solidFill>
                  <a:srgbClr val="000000"/>
                </a:solidFill>
                <a:latin typeface="Times New Roman" panose="02020603050405020304" pitchFamily="18" charset="0"/>
                <a:cs typeface="Times New Roman" panose="02020603050405020304" pitchFamily="18" charset="0"/>
              </a:rPr>
              <a:t>Social responsibility movements in the 60’s and support from world leaders such as President Carter</a:t>
            </a:r>
          </a:p>
          <a:p>
            <a:endParaRPr lang="en-US" sz="2000" b="1" dirty="0" smtClean="0">
              <a:solidFill>
                <a:srgbClr val="000000"/>
              </a:solidFill>
              <a:latin typeface="Times New Roman" panose="02020603050405020304" pitchFamily="18" charset="0"/>
              <a:cs typeface="Times New Roman" panose="02020603050405020304" pitchFamily="18" charset="0"/>
            </a:endParaRPr>
          </a:p>
          <a:p>
            <a:pPr marL="800100" lvl="1" indent="-342900">
              <a:buFont typeface="Arial" panose="020B0604020202020204" pitchFamily="34" charset="0"/>
              <a:buChar char="•"/>
            </a:pPr>
            <a:r>
              <a:rPr lang="en-US" dirty="0" smtClean="0">
                <a:solidFill>
                  <a:srgbClr val="000000"/>
                </a:solidFill>
                <a:latin typeface="Times New Roman" panose="02020603050405020304" pitchFamily="18" charset="0"/>
                <a:cs typeface="Times New Roman" panose="02020603050405020304" pitchFamily="18" charset="0"/>
              </a:rPr>
              <a:t>The National Center for Appropriate Technology (NCAT) was created in 1977 with an Initial Appropriation of $3 million dollars from the Congress</a:t>
            </a:r>
          </a:p>
          <a:p>
            <a:pPr marL="1257300" lvl="2" indent="-342900">
              <a:buFont typeface="Arial" panose="020B0604020202020204" pitchFamily="34" charset="0"/>
              <a:buChar char="•"/>
            </a:pPr>
            <a:r>
              <a:rPr lang="en-HK" dirty="0" smtClean="0">
                <a:latin typeface="Times New Roman" panose="02020603050405020304" pitchFamily="18" charset="0"/>
                <a:cs typeface="Times New Roman" panose="02020603050405020304" pitchFamily="18" charset="0"/>
              </a:rPr>
              <a:t>The </a:t>
            </a:r>
            <a:r>
              <a:rPr lang="en-HK" dirty="0" err="1">
                <a:latin typeface="Times New Roman" panose="02020603050405020304" pitchFamily="18" charset="0"/>
                <a:cs typeface="Times New Roman" panose="02020603050405020304" pitchFamily="18" charset="0"/>
              </a:rPr>
              <a:t>Center</a:t>
            </a:r>
            <a:r>
              <a:rPr lang="en-HK" dirty="0">
                <a:latin typeface="Times New Roman" panose="02020603050405020304" pitchFamily="18" charset="0"/>
                <a:cs typeface="Times New Roman" panose="02020603050405020304" pitchFamily="18" charset="0"/>
              </a:rPr>
              <a:t> </a:t>
            </a:r>
            <a:r>
              <a:rPr lang="en-HK" dirty="0" smtClean="0">
                <a:latin typeface="Times New Roman" panose="02020603050405020304" pitchFamily="18" charset="0"/>
                <a:cs typeface="Times New Roman" panose="02020603050405020304" pitchFamily="18" charset="0"/>
              </a:rPr>
              <a:t>sponsored </a:t>
            </a:r>
            <a:r>
              <a:rPr lang="en-US" dirty="0" smtClean="0">
                <a:latin typeface="Times New Roman" panose="02020603050405020304" pitchFamily="18" charset="0"/>
                <a:cs typeface="Times New Roman" panose="02020603050405020304" pitchFamily="18" charset="0"/>
              </a:rPr>
              <a:t>appropriate technology demonstrations </a:t>
            </a:r>
            <a:r>
              <a:rPr lang="en-US" dirty="0">
                <a:latin typeface="Times New Roman" panose="02020603050405020304" pitchFamily="18" charset="0"/>
                <a:cs typeface="Times New Roman" panose="02020603050405020304" pitchFamily="18" charset="0"/>
              </a:rPr>
              <a:t>to "help </a:t>
            </a:r>
            <a:r>
              <a:rPr lang="en-US" dirty="0" smtClean="0">
                <a:latin typeface="Times New Roman" panose="02020603050405020304" pitchFamily="18" charset="0"/>
                <a:cs typeface="Times New Roman" panose="02020603050405020304" pitchFamily="18" charset="0"/>
              </a:rPr>
              <a:t>low income communities </a:t>
            </a:r>
            <a:r>
              <a:rPr lang="en-US" dirty="0">
                <a:latin typeface="Times New Roman" panose="02020603050405020304" pitchFamily="18" charset="0"/>
                <a:cs typeface="Times New Roman" panose="02020603050405020304" pitchFamily="18" charset="0"/>
              </a:rPr>
              <a:t>find better ways to do things </a:t>
            </a:r>
            <a:r>
              <a:rPr lang="en-US" dirty="0" smtClean="0">
                <a:latin typeface="Times New Roman" panose="02020603050405020304" pitchFamily="18" charset="0"/>
                <a:cs typeface="Times New Roman" panose="02020603050405020304" pitchFamily="18" charset="0"/>
              </a:rPr>
              <a:t>that will </a:t>
            </a:r>
            <a:r>
              <a:rPr lang="en-US" dirty="0">
                <a:latin typeface="Times New Roman" panose="02020603050405020304" pitchFamily="18" charset="0"/>
                <a:cs typeface="Times New Roman" panose="02020603050405020304" pitchFamily="18" charset="0"/>
              </a:rPr>
              <a:t>improve the quality of life, and that will be doable with the skills and resources at hand</a:t>
            </a:r>
            <a:r>
              <a:rPr lang="en-US" dirty="0" smtClean="0">
                <a:latin typeface="Times New Roman" panose="02020603050405020304" pitchFamily="18" charset="0"/>
                <a:cs typeface="Times New Roman" panose="02020603050405020304" pitchFamily="18" charset="0"/>
              </a:rPr>
              <a:t>.“</a:t>
            </a:r>
          </a:p>
          <a:p>
            <a:pPr marL="1257300" lvl="2" indent="-342900">
              <a:buFont typeface="Arial" panose="020B0604020202020204" pitchFamily="34" charset="0"/>
              <a:buChar char="•"/>
            </a:pPr>
            <a:r>
              <a:rPr lang="en-US" dirty="0" smtClean="0">
                <a:latin typeface="Times New Roman" panose="02020603050405020304" pitchFamily="18" charset="0"/>
                <a:cs typeface="Times New Roman" panose="02020603050405020304" pitchFamily="18" charset="0"/>
              </a:rPr>
              <a:t>Funding diminishes in the 80’s and the Center is no longer functional </a:t>
            </a:r>
          </a:p>
          <a:p>
            <a:pPr marL="811213" lvl="2" indent="-342900">
              <a:buFont typeface="Arial" panose="020B0604020202020204" pitchFamily="34" charset="0"/>
              <a:buChar char="•"/>
            </a:pPr>
            <a:r>
              <a:rPr lang="en-US" dirty="0" smtClean="0">
                <a:solidFill>
                  <a:srgbClr val="000000"/>
                </a:solidFill>
                <a:latin typeface="Times New Roman" panose="02020603050405020304" pitchFamily="18" charset="0"/>
                <a:cs typeface="Times New Roman" panose="02020603050405020304" pitchFamily="18" charset="0"/>
              </a:rPr>
              <a:t>USAID, the foreign aid division of the State Department, now supports Appropriate Technology projects in many parts of the world </a:t>
            </a:r>
          </a:p>
          <a:p>
            <a:endParaRPr lang="en-US" sz="2400" b="1" u="sng" dirty="0" smtClean="0">
              <a:solidFill>
                <a:srgbClr val="00000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7030810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08786" y="609600"/>
            <a:ext cx="8574025" cy="990600"/>
          </a:xfrm>
        </p:spPr>
        <p:txBody>
          <a:bodyPr>
            <a:normAutofit/>
          </a:bodyPr>
          <a:lstStyle/>
          <a:p>
            <a:pPr algn="ctr"/>
            <a:r>
              <a:rPr lang="en-US" sz="4000" b="1" dirty="0" smtClean="0">
                <a:solidFill>
                  <a:srgbClr val="000000"/>
                </a:solidFill>
                <a:effectLst/>
                <a:latin typeface="Times New Roman" panose="02020603050405020304" pitchFamily="18" charset="0"/>
                <a:cs typeface="Times New Roman" panose="02020603050405020304" pitchFamily="18" charset="0"/>
              </a:rPr>
              <a:t>What Appropriate Technology Offers</a:t>
            </a:r>
            <a:endParaRPr lang="en-US" sz="4000" b="1" dirty="0">
              <a:solidFill>
                <a:srgbClr val="000000"/>
              </a:solidFill>
              <a:latin typeface="Times New Roman" panose="02020603050405020304" pitchFamily="18" charset="0"/>
              <a:cs typeface="Times New Roman" panose="02020603050405020304" pitchFamily="18" charset="0"/>
            </a:endParaRPr>
          </a:p>
        </p:txBody>
      </p:sp>
      <p:sp>
        <p:nvSpPr>
          <p:cNvPr id="3" name="TextBox 2"/>
          <p:cNvSpPr txBox="1"/>
          <p:nvPr/>
        </p:nvSpPr>
        <p:spPr>
          <a:xfrm>
            <a:off x="998220" y="1600200"/>
            <a:ext cx="7231379" cy="4062651"/>
          </a:xfrm>
          <a:prstGeom prst="rect">
            <a:avLst/>
          </a:prstGeom>
          <a:noFill/>
        </p:spPr>
        <p:txBody>
          <a:bodyPr wrap="square" rtlCol="0">
            <a:spAutoFit/>
          </a:bodyPr>
          <a:lstStyle/>
          <a:p>
            <a:pPr marL="342900" indent="-342900">
              <a:buFont typeface="Arial" panose="020B0604020202020204" pitchFamily="34" charset="0"/>
              <a:buChar char="•"/>
            </a:pPr>
            <a:r>
              <a:rPr lang="en-US" sz="2000" b="1" dirty="0" smtClean="0">
                <a:solidFill>
                  <a:srgbClr val="000000"/>
                </a:solidFill>
                <a:latin typeface="Times New Roman" panose="02020603050405020304" pitchFamily="18" charset="0"/>
                <a:cs typeface="Times New Roman" panose="02020603050405020304" pitchFamily="18" charset="0"/>
              </a:rPr>
              <a:t>It provides goods, services and jobs that will not be provided any other ways (Schumacher’s argument)</a:t>
            </a:r>
          </a:p>
          <a:p>
            <a:pPr marL="342900" indent="-342900">
              <a:buFont typeface="Arial" panose="020B0604020202020204" pitchFamily="34" charset="0"/>
              <a:buChar char="•"/>
            </a:pPr>
            <a:endParaRPr lang="en-US" sz="2000" b="1" dirty="0" smtClean="0">
              <a:solidFill>
                <a:srgbClr val="000000"/>
              </a:solidFill>
              <a:latin typeface="Times New Roman" panose="02020603050405020304" pitchFamily="18" charset="0"/>
              <a:cs typeface="Times New Roman" panose="02020603050405020304" pitchFamily="18" charset="0"/>
            </a:endParaRPr>
          </a:p>
          <a:p>
            <a:pPr marL="800100" lvl="1" indent="-342900">
              <a:buFont typeface="Arial" panose="020B0604020202020204" pitchFamily="34" charset="0"/>
              <a:buChar char="•"/>
            </a:pPr>
            <a:r>
              <a:rPr lang="en-US" dirty="0" smtClean="0">
                <a:solidFill>
                  <a:srgbClr val="000000"/>
                </a:solidFill>
                <a:latin typeface="Times New Roman" panose="02020603050405020304" pitchFamily="18" charset="0"/>
                <a:cs typeface="Times New Roman" panose="02020603050405020304" pitchFamily="18" charset="0"/>
              </a:rPr>
              <a:t>No company or organization will be able to invest enough in high technology factories in developing countries to provide sufficient jobs</a:t>
            </a:r>
          </a:p>
          <a:p>
            <a:pPr marL="800100" lvl="1" indent="-342900">
              <a:buFont typeface="Arial" panose="020B0604020202020204" pitchFamily="34" charset="0"/>
              <a:buChar char="•"/>
            </a:pPr>
            <a:r>
              <a:rPr lang="en-US" dirty="0" smtClean="0">
                <a:solidFill>
                  <a:srgbClr val="000000"/>
                </a:solidFill>
                <a:latin typeface="Times New Roman" panose="02020603050405020304" pitchFamily="18" charset="0"/>
                <a:cs typeface="Times New Roman" panose="02020603050405020304" pitchFamily="18" charset="0"/>
              </a:rPr>
              <a:t>Training people to rehabilitate their houses is more cost effective than tearing down old houses and replace them with modern high-rise low cost housing</a:t>
            </a:r>
          </a:p>
          <a:p>
            <a:pPr marL="800100" lvl="1" indent="-342900">
              <a:buFont typeface="Arial" panose="020B0604020202020204" pitchFamily="34" charset="0"/>
              <a:buChar char="•"/>
            </a:pPr>
            <a:r>
              <a:rPr lang="en-US" dirty="0" smtClean="0">
                <a:solidFill>
                  <a:srgbClr val="000000"/>
                </a:solidFill>
                <a:latin typeface="Times New Roman" panose="02020603050405020304" pitchFamily="18" charset="0"/>
                <a:cs typeface="Times New Roman" panose="02020603050405020304" pitchFamily="18" charset="0"/>
              </a:rPr>
              <a:t>Farmers in the developing countries cannot afford the equipment and chemical supplies to do farming similar to that in the US, but for a reasonable cost many farmers can be given small machines and training necessary to improve their productivity</a:t>
            </a:r>
          </a:p>
          <a:p>
            <a:pPr lvl="1"/>
            <a:endParaRPr lang="en-US" dirty="0" smtClean="0">
              <a:solidFill>
                <a:srgbClr val="00000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23853029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08786" y="609600"/>
            <a:ext cx="8574025" cy="990600"/>
          </a:xfrm>
        </p:spPr>
        <p:txBody>
          <a:bodyPr>
            <a:normAutofit/>
          </a:bodyPr>
          <a:lstStyle/>
          <a:p>
            <a:pPr algn="ctr"/>
            <a:r>
              <a:rPr lang="en-US" sz="4000" b="1" dirty="0" smtClean="0">
                <a:solidFill>
                  <a:srgbClr val="000000"/>
                </a:solidFill>
                <a:effectLst/>
                <a:latin typeface="Times New Roman" panose="02020603050405020304" pitchFamily="18" charset="0"/>
                <a:cs typeface="Times New Roman" panose="02020603050405020304" pitchFamily="18" charset="0"/>
              </a:rPr>
              <a:t>What Appropriate Technology Offers</a:t>
            </a:r>
            <a:endParaRPr lang="en-US" sz="4000" b="1" dirty="0">
              <a:solidFill>
                <a:srgbClr val="000000"/>
              </a:solidFill>
              <a:latin typeface="Times New Roman" panose="02020603050405020304" pitchFamily="18" charset="0"/>
              <a:cs typeface="Times New Roman" panose="02020603050405020304" pitchFamily="18" charset="0"/>
            </a:endParaRPr>
          </a:p>
        </p:txBody>
      </p:sp>
      <p:sp>
        <p:nvSpPr>
          <p:cNvPr id="3" name="TextBox 2"/>
          <p:cNvSpPr txBox="1"/>
          <p:nvPr/>
        </p:nvSpPr>
        <p:spPr>
          <a:xfrm>
            <a:off x="998220" y="1600200"/>
            <a:ext cx="7231379" cy="2646878"/>
          </a:xfrm>
          <a:prstGeom prst="rect">
            <a:avLst/>
          </a:prstGeom>
          <a:noFill/>
        </p:spPr>
        <p:txBody>
          <a:bodyPr wrap="square" rtlCol="0">
            <a:spAutoFit/>
          </a:bodyPr>
          <a:lstStyle/>
          <a:p>
            <a:pPr marL="342900" indent="-342900">
              <a:buFont typeface="Arial" panose="020B0604020202020204" pitchFamily="34" charset="0"/>
              <a:buChar char="•"/>
            </a:pPr>
            <a:r>
              <a:rPr lang="en-US" sz="2000" b="1" dirty="0" smtClean="0">
                <a:solidFill>
                  <a:srgbClr val="000000"/>
                </a:solidFill>
                <a:latin typeface="Times New Roman" panose="02020603050405020304" pitchFamily="18" charset="0"/>
                <a:cs typeface="Times New Roman" panose="02020603050405020304" pitchFamily="18" charset="0"/>
              </a:rPr>
              <a:t>It benefits most people, not just a few well-trained specialist</a:t>
            </a:r>
          </a:p>
          <a:p>
            <a:pPr marL="342900" indent="-342900">
              <a:buFont typeface="Arial" panose="020B0604020202020204" pitchFamily="34" charset="0"/>
              <a:buChar char="•"/>
            </a:pPr>
            <a:endParaRPr lang="en-US" sz="2000" b="1" dirty="0" smtClean="0">
              <a:solidFill>
                <a:srgbClr val="000000"/>
              </a:solidFill>
              <a:latin typeface="Times New Roman" panose="02020603050405020304" pitchFamily="18" charset="0"/>
              <a:cs typeface="Times New Roman" panose="02020603050405020304" pitchFamily="18" charset="0"/>
            </a:endParaRPr>
          </a:p>
          <a:p>
            <a:pPr marL="800100" lvl="1" indent="-342900">
              <a:buFont typeface="Arial" panose="020B0604020202020204" pitchFamily="34" charset="0"/>
              <a:buChar char="•"/>
            </a:pPr>
            <a:r>
              <a:rPr lang="en-US" dirty="0" smtClean="0">
                <a:solidFill>
                  <a:srgbClr val="000000"/>
                </a:solidFill>
                <a:latin typeface="Times New Roman" panose="02020603050405020304" pitchFamily="18" charset="0"/>
                <a:cs typeface="Times New Roman" panose="02020603050405020304" pitchFamily="18" charset="0"/>
              </a:rPr>
              <a:t>Completely new technology would benefit only a small number of people (those who are wealthy and educated)</a:t>
            </a:r>
          </a:p>
          <a:p>
            <a:pPr marL="800100" lvl="1" indent="-342900">
              <a:buFont typeface="Arial" panose="020B0604020202020204" pitchFamily="34" charset="0"/>
              <a:buChar char="•"/>
            </a:pPr>
            <a:endParaRPr lang="en-US" dirty="0" smtClean="0">
              <a:solidFill>
                <a:srgbClr val="000000"/>
              </a:solidFill>
              <a:latin typeface="Times New Roman" panose="02020603050405020304" pitchFamily="18" charset="0"/>
              <a:cs typeface="Times New Roman" panose="02020603050405020304" pitchFamily="18" charset="0"/>
            </a:endParaRPr>
          </a:p>
          <a:p>
            <a:pPr marL="800100" lvl="1" indent="-342900">
              <a:buFont typeface="Arial" panose="020B0604020202020204" pitchFamily="34" charset="0"/>
              <a:buChar char="•"/>
            </a:pPr>
            <a:r>
              <a:rPr lang="en-US" dirty="0" smtClean="0">
                <a:solidFill>
                  <a:srgbClr val="000000"/>
                </a:solidFill>
                <a:latin typeface="Times New Roman" panose="02020603050405020304" pitchFamily="18" charset="0"/>
                <a:cs typeface="Times New Roman" panose="02020603050405020304" pitchFamily="18" charset="0"/>
              </a:rPr>
              <a:t>Western style factories can cause a rift between those who working in the factories and </a:t>
            </a:r>
            <a:r>
              <a:rPr lang="en-US" dirty="0" smtClean="0">
                <a:solidFill>
                  <a:srgbClr val="000000"/>
                </a:solidFill>
                <a:latin typeface="Times New Roman" panose="02020603050405020304" pitchFamily="18" charset="0"/>
                <a:cs typeface="Times New Roman" panose="02020603050405020304" pitchFamily="18" charset="0"/>
              </a:rPr>
              <a:t>those not and it </a:t>
            </a:r>
            <a:r>
              <a:rPr lang="en-US" dirty="0" smtClean="0">
                <a:solidFill>
                  <a:srgbClr val="000000"/>
                </a:solidFill>
                <a:latin typeface="Times New Roman" panose="02020603050405020304" pitchFamily="18" charset="0"/>
                <a:cs typeface="Times New Roman" panose="02020603050405020304" pitchFamily="18" charset="0"/>
              </a:rPr>
              <a:t>is difficult for untrained people to move into the modern sector</a:t>
            </a:r>
          </a:p>
          <a:p>
            <a:pPr marL="800100" lvl="1" indent="-342900">
              <a:buFont typeface="Arial" panose="020B0604020202020204" pitchFamily="34" charset="0"/>
              <a:buChar char="•"/>
            </a:pPr>
            <a:endParaRPr lang="en-US" dirty="0" smtClean="0">
              <a:solidFill>
                <a:srgbClr val="00000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61407291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08786" y="609600"/>
            <a:ext cx="8574025" cy="990600"/>
          </a:xfrm>
        </p:spPr>
        <p:txBody>
          <a:bodyPr>
            <a:normAutofit/>
          </a:bodyPr>
          <a:lstStyle/>
          <a:p>
            <a:pPr algn="ctr"/>
            <a:r>
              <a:rPr lang="en-US" sz="4000" b="1" dirty="0" smtClean="0">
                <a:solidFill>
                  <a:srgbClr val="000000"/>
                </a:solidFill>
                <a:effectLst/>
                <a:latin typeface="Times New Roman" panose="02020603050405020304" pitchFamily="18" charset="0"/>
                <a:cs typeface="Times New Roman" panose="02020603050405020304" pitchFamily="18" charset="0"/>
              </a:rPr>
              <a:t>What Appropriate Technology Offers</a:t>
            </a:r>
            <a:endParaRPr lang="en-US" sz="4000" b="1" dirty="0">
              <a:solidFill>
                <a:srgbClr val="000000"/>
              </a:solidFill>
              <a:latin typeface="Times New Roman" panose="02020603050405020304" pitchFamily="18" charset="0"/>
              <a:cs typeface="Times New Roman" panose="02020603050405020304" pitchFamily="18" charset="0"/>
            </a:endParaRPr>
          </a:p>
        </p:txBody>
      </p:sp>
      <p:sp>
        <p:nvSpPr>
          <p:cNvPr id="3" name="TextBox 2"/>
          <p:cNvSpPr txBox="1"/>
          <p:nvPr/>
        </p:nvSpPr>
        <p:spPr>
          <a:xfrm>
            <a:off x="998220" y="1600200"/>
            <a:ext cx="7231379" cy="3785652"/>
          </a:xfrm>
          <a:prstGeom prst="rect">
            <a:avLst/>
          </a:prstGeom>
          <a:noFill/>
        </p:spPr>
        <p:txBody>
          <a:bodyPr wrap="square" rtlCol="0">
            <a:spAutoFit/>
          </a:bodyPr>
          <a:lstStyle/>
          <a:p>
            <a:pPr marL="342900" indent="-342900">
              <a:buFont typeface="Arial" panose="020B0604020202020204" pitchFamily="34" charset="0"/>
              <a:buChar char="•"/>
            </a:pPr>
            <a:r>
              <a:rPr lang="en-US" sz="2000" b="1" dirty="0" smtClean="0">
                <a:solidFill>
                  <a:srgbClr val="000000"/>
                </a:solidFill>
                <a:latin typeface="Times New Roman" panose="02020603050405020304" pitchFamily="18" charset="0"/>
                <a:cs typeface="Times New Roman" panose="02020603050405020304" pitchFamily="18" charset="0"/>
              </a:rPr>
              <a:t>It is less disruptive to the social structure and it can be adapted</a:t>
            </a:r>
          </a:p>
          <a:p>
            <a:pPr marL="342900" indent="-342900">
              <a:buFont typeface="Arial" panose="020B0604020202020204" pitchFamily="34" charset="0"/>
              <a:buChar char="•"/>
            </a:pPr>
            <a:endParaRPr lang="en-US" sz="2000" b="1" dirty="0" smtClean="0">
              <a:solidFill>
                <a:srgbClr val="000000"/>
              </a:solidFill>
              <a:latin typeface="Times New Roman" panose="02020603050405020304" pitchFamily="18" charset="0"/>
              <a:cs typeface="Times New Roman" panose="02020603050405020304" pitchFamily="18" charset="0"/>
            </a:endParaRPr>
          </a:p>
          <a:p>
            <a:pPr marL="800100" lvl="1" indent="-342900">
              <a:buFont typeface="Arial" panose="020B0604020202020204" pitchFamily="34" charset="0"/>
              <a:buChar char="•"/>
            </a:pPr>
            <a:r>
              <a:rPr lang="en-US" dirty="0" smtClean="0">
                <a:solidFill>
                  <a:srgbClr val="000000"/>
                </a:solidFill>
                <a:latin typeface="Times New Roman" panose="02020603050405020304" pitchFamily="18" charset="0"/>
                <a:cs typeface="Times New Roman" panose="02020603050405020304" pitchFamily="18" charset="0"/>
              </a:rPr>
              <a:t>A factory or mine which brings young people from villages to a city affects village life much more than a small workshop located within the village (e.g. the current problem of migrant workers in cities of China)</a:t>
            </a:r>
          </a:p>
          <a:p>
            <a:pPr marL="800100" lvl="1" indent="-342900">
              <a:buFont typeface="Arial" panose="020B0604020202020204" pitchFamily="34" charset="0"/>
              <a:buChar char="•"/>
            </a:pPr>
            <a:endParaRPr lang="en-US" dirty="0" smtClean="0">
              <a:solidFill>
                <a:srgbClr val="000000"/>
              </a:solidFill>
              <a:latin typeface="Times New Roman" panose="02020603050405020304" pitchFamily="18" charset="0"/>
              <a:cs typeface="Times New Roman" panose="02020603050405020304" pitchFamily="18" charset="0"/>
            </a:endParaRPr>
          </a:p>
          <a:p>
            <a:pPr marL="800100" lvl="1" indent="-342900">
              <a:buFont typeface="Arial" panose="020B0604020202020204" pitchFamily="34" charset="0"/>
              <a:buChar char="•"/>
            </a:pPr>
            <a:r>
              <a:rPr lang="en-US" dirty="0" smtClean="0">
                <a:solidFill>
                  <a:srgbClr val="000000"/>
                </a:solidFill>
                <a:latin typeface="Times New Roman" panose="02020603050405020304" pitchFamily="18" charset="0"/>
                <a:cs typeface="Times New Roman" panose="02020603050405020304" pitchFamily="18" charset="0"/>
              </a:rPr>
              <a:t>Augmenting the training of traditional doctors – (e.g. herbalists or the practice of Chinese medicine) often improves health care more than building western-style hospitals because people are more comfortable using herbalists and is cost less</a:t>
            </a:r>
          </a:p>
          <a:p>
            <a:pPr marL="800100" lvl="1" indent="-342900">
              <a:buFont typeface="Arial" panose="020B0604020202020204" pitchFamily="34" charset="0"/>
              <a:buChar char="•"/>
            </a:pPr>
            <a:endParaRPr lang="en-US" dirty="0" smtClean="0">
              <a:solidFill>
                <a:srgbClr val="00000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64254787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08786" y="609600"/>
            <a:ext cx="8574025" cy="990600"/>
          </a:xfrm>
        </p:spPr>
        <p:txBody>
          <a:bodyPr>
            <a:normAutofit/>
          </a:bodyPr>
          <a:lstStyle/>
          <a:p>
            <a:pPr algn="ctr"/>
            <a:r>
              <a:rPr lang="en-US" sz="4000" b="1" dirty="0" smtClean="0">
                <a:solidFill>
                  <a:srgbClr val="000000"/>
                </a:solidFill>
                <a:effectLst/>
                <a:latin typeface="Times New Roman" panose="02020603050405020304" pitchFamily="18" charset="0"/>
                <a:cs typeface="Times New Roman" panose="02020603050405020304" pitchFamily="18" charset="0"/>
              </a:rPr>
              <a:t>What Appropriate Technology Offers</a:t>
            </a:r>
            <a:endParaRPr lang="en-US" sz="4000" b="1" dirty="0">
              <a:solidFill>
                <a:srgbClr val="000000"/>
              </a:solidFill>
              <a:latin typeface="Times New Roman" panose="02020603050405020304" pitchFamily="18" charset="0"/>
              <a:cs typeface="Times New Roman" panose="02020603050405020304" pitchFamily="18" charset="0"/>
            </a:endParaRPr>
          </a:p>
        </p:txBody>
      </p:sp>
      <p:sp>
        <p:nvSpPr>
          <p:cNvPr id="3" name="TextBox 2"/>
          <p:cNvSpPr txBox="1"/>
          <p:nvPr/>
        </p:nvSpPr>
        <p:spPr>
          <a:xfrm>
            <a:off x="998220" y="1600200"/>
            <a:ext cx="7231379" cy="3877985"/>
          </a:xfrm>
          <a:prstGeom prst="rect">
            <a:avLst/>
          </a:prstGeom>
          <a:noFill/>
        </p:spPr>
        <p:txBody>
          <a:bodyPr wrap="square" rtlCol="0">
            <a:spAutoFit/>
          </a:bodyPr>
          <a:lstStyle/>
          <a:p>
            <a:pPr marL="342900" lvl="1" indent="-342900">
              <a:buFont typeface="Arial" panose="020B0604020202020204" pitchFamily="34" charset="0"/>
              <a:buChar char="•"/>
            </a:pPr>
            <a:r>
              <a:rPr lang="en-US" sz="2000" b="1" dirty="0" smtClean="0">
                <a:solidFill>
                  <a:srgbClr val="000000"/>
                </a:solidFill>
                <a:latin typeface="Times New Roman" panose="02020603050405020304" pitchFamily="18" charset="0"/>
                <a:cs typeface="Times New Roman" panose="02020603050405020304" pitchFamily="18" charset="0"/>
              </a:rPr>
              <a:t>If </a:t>
            </a:r>
            <a:r>
              <a:rPr lang="en-US" sz="2000" b="1" dirty="0">
                <a:solidFill>
                  <a:srgbClr val="000000"/>
                </a:solidFill>
                <a:latin typeface="Times New Roman" panose="02020603050405020304" pitchFamily="18" charset="0"/>
                <a:cs typeface="Times New Roman" panose="02020603050405020304" pitchFamily="18" charset="0"/>
              </a:rPr>
              <a:t>a new technology s similar to an existing one, the user can adapt it more effectively to the local situation</a:t>
            </a:r>
          </a:p>
          <a:p>
            <a:endParaRPr lang="en-US" sz="2000" b="1" dirty="0" smtClean="0">
              <a:solidFill>
                <a:srgbClr val="000000"/>
              </a:solidFill>
              <a:latin typeface="Times New Roman" panose="02020603050405020304" pitchFamily="18" charset="0"/>
              <a:cs typeface="Times New Roman" panose="02020603050405020304" pitchFamily="18" charset="0"/>
            </a:endParaRPr>
          </a:p>
          <a:p>
            <a:pPr marL="800100" lvl="1" indent="-342900">
              <a:buFont typeface="Arial" panose="020B0604020202020204" pitchFamily="34" charset="0"/>
              <a:buChar char="•"/>
            </a:pPr>
            <a:r>
              <a:rPr lang="en-US" dirty="0" smtClean="0">
                <a:solidFill>
                  <a:srgbClr val="000000"/>
                </a:solidFill>
                <a:latin typeface="Times New Roman" panose="02020603050405020304" pitchFamily="18" charset="0"/>
                <a:cs typeface="Times New Roman" panose="02020603050405020304" pitchFamily="18" charset="0"/>
              </a:rPr>
              <a:t>High-efficiency wood stoves can be adapted by users to burn straw or whatever fuel is available, while gas and electric stove are much less flexible</a:t>
            </a:r>
          </a:p>
          <a:p>
            <a:pPr lvl="1"/>
            <a:endParaRPr lang="en-US" dirty="0" smtClean="0">
              <a:solidFill>
                <a:srgbClr val="000000"/>
              </a:solidFill>
              <a:latin typeface="Times New Roman" panose="02020603050405020304" pitchFamily="18" charset="0"/>
              <a:cs typeface="Times New Roman" panose="02020603050405020304" pitchFamily="18" charset="0"/>
            </a:endParaRPr>
          </a:p>
          <a:p>
            <a:pPr marL="800100" lvl="1" indent="-342900">
              <a:buFont typeface="Arial" panose="020B0604020202020204" pitchFamily="34" charset="0"/>
              <a:buChar char="•"/>
            </a:pPr>
            <a:r>
              <a:rPr lang="en-US" dirty="0" smtClean="0">
                <a:solidFill>
                  <a:srgbClr val="000000"/>
                </a:solidFill>
                <a:latin typeface="Times New Roman" panose="02020603050405020304" pitchFamily="18" charset="0"/>
                <a:cs typeface="Times New Roman" panose="02020603050405020304" pitchFamily="18" charset="0"/>
              </a:rPr>
              <a:t>In one assembly plant in Taiwan, pocket calculators are produced not on assembly lines, but by small groups working in teams, as in traditional society.  The process is more cost effective than US production method.</a:t>
            </a:r>
          </a:p>
          <a:p>
            <a:pPr marL="800100" lvl="1" indent="-342900">
              <a:buFont typeface="Arial" panose="020B0604020202020204" pitchFamily="34" charset="0"/>
              <a:buChar char="•"/>
            </a:pPr>
            <a:endParaRPr lang="en-US" dirty="0">
              <a:solidFill>
                <a:srgbClr val="000000"/>
              </a:solidFill>
              <a:latin typeface="Times New Roman" panose="02020603050405020304" pitchFamily="18" charset="0"/>
              <a:cs typeface="Times New Roman" panose="02020603050405020304" pitchFamily="18" charset="0"/>
            </a:endParaRPr>
          </a:p>
          <a:p>
            <a:pPr lvl="1"/>
            <a:endParaRPr lang="en-US" sz="2400" dirty="0" smtClean="0">
              <a:solidFill>
                <a:srgbClr val="00000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81154375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08786" y="609600"/>
            <a:ext cx="8574025" cy="990600"/>
          </a:xfrm>
        </p:spPr>
        <p:txBody>
          <a:bodyPr>
            <a:normAutofit/>
          </a:bodyPr>
          <a:lstStyle/>
          <a:p>
            <a:pPr algn="ctr"/>
            <a:r>
              <a:rPr lang="en-US" sz="4000" b="1" dirty="0" smtClean="0">
                <a:solidFill>
                  <a:srgbClr val="000000"/>
                </a:solidFill>
                <a:effectLst/>
                <a:latin typeface="Times New Roman" panose="02020603050405020304" pitchFamily="18" charset="0"/>
                <a:cs typeface="Times New Roman" panose="02020603050405020304" pitchFamily="18" charset="0"/>
              </a:rPr>
              <a:t>What Appropriate Technology Offers</a:t>
            </a:r>
            <a:endParaRPr lang="en-US" sz="4000" b="1" dirty="0">
              <a:solidFill>
                <a:srgbClr val="000000"/>
              </a:solidFill>
              <a:latin typeface="Times New Roman" panose="02020603050405020304" pitchFamily="18" charset="0"/>
              <a:cs typeface="Times New Roman" panose="02020603050405020304" pitchFamily="18" charset="0"/>
            </a:endParaRPr>
          </a:p>
        </p:txBody>
      </p:sp>
      <p:sp>
        <p:nvSpPr>
          <p:cNvPr id="3" name="TextBox 2"/>
          <p:cNvSpPr txBox="1"/>
          <p:nvPr/>
        </p:nvSpPr>
        <p:spPr>
          <a:xfrm>
            <a:off x="998220" y="1600200"/>
            <a:ext cx="7231379" cy="3477875"/>
          </a:xfrm>
          <a:prstGeom prst="rect">
            <a:avLst/>
          </a:prstGeom>
          <a:noFill/>
        </p:spPr>
        <p:txBody>
          <a:bodyPr wrap="square" rtlCol="0">
            <a:spAutoFit/>
          </a:bodyPr>
          <a:lstStyle/>
          <a:p>
            <a:pPr marL="342900" indent="-342900">
              <a:buFont typeface="Arial" panose="020B0604020202020204" pitchFamily="34" charset="0"/>
              <a:buChar char="•"/>
            </a:pPr>
            <a:r>
              <a:rPr lang="en-US" sz="2000" b="1" dirty="0" smtClean="0">
                <a:solidFill>
                  <a:srgbClr val="000000"/>
                </a:solidFill>
                <a:latin typeface="Times New Roman" panose="02020603050405020304" pitchFamily="18" charset="0"/>
                <a:cs typeface="Times New Roman" panose="02020603050405020304" pitchFamily="18" charset="0"/>
              </a:rPr>
              <a:t>It offers self-reliance and responsibility</a:t>
            </a:r>
          </a:p>
          <a:p>
            <a:pPr marL="342900" indent="-342900">
              <a:buFont typeface="Arial" panose="020B0604020202020204" pitchFamily="34" charset="0"/>
              <a:buChar char="•"/>
            </a:pPr>
            <a:endParaRPr lang="en-US" sz="2000" b="1" dirty="0" smtClean="0">
              <a:solidFill>
                <a:srgbClr val="000000"/>
              </a:solidFill>
              <a:latin typeface="Times New Roman" panose="02020603050405020304" pitchFamily="18" charset="0"/>
              <a:cs typeface="Times New Roman" panose="02020603050405020304" pitchFamily="18" charset="0"/>
            </a:endParaRPr>
          </a:p>
          <a:p>
            <a:pPr marL="800100" lvl="1" indent="-342900">
              <a:buFont typeface="Arial" panose="020B0604020202020204" pitchFamily="34" charset="0"/>
              <a:buChar char="•"/>
            </a:pPr>
            <a:r>
              <a:rPr lang="en-US" dirty="0" smtClean="0">
                <a:solidFill>
                  <a:srgbClr val="000000"/>
                </a:solidFill>
                <a:latin typeface="Times New Roman" panose="02020603050405020304" pitchFamily="18" charset="0"/>
                <a:cs typeface="Times New Roman" panose="02020603050405020304" pitchFamily="18" charset="0"/>
              </a:rPr>
              <a:t>A person who had renovated his/her own house is more prepared to take care of the home than one who is assigned an apartment</a:t>
            </a:r>
          </a:p>
          <a:p>
            <a:pPr marL="800100" lvl="1" indent="-342900">
              <a:buFont typeface="Arial" panose="020B0604020202020204" pitchFamily="34" charset="0"/>
              <a:buChar char="•"/>
            </a:pPr>
            <a:endParaRPr lang="en-US" dirty="0" smtClean="0">
              <a:solidFill>
                <a:srgbClr val="000000"/>
              </a:solidFill>
              <a:latin typeface="Times New Roman" panose="02020603050405020304" pitchFamily="18" charset="0"/>
              <a:cs typeface="Times New Roman" panose="02020603050405020304" pitchFamily="18" charset="0"/>
            </a:endParaRPr>
          </a:p>
          <a:p>
            <a:pPr marL="800100" lvl="1" indent="-342900">
              <a:buFont typeface="Arial" panose="020B0604020202020204" pitchFamily="34" charset="0"/>
              <a:buChar char="•"/>
            </a:pPr>
            <a:r>
              <a:rPr lang="en-US" dirty="0" smtClean="0">
                <a:solidFill>
                  <a:srgbClr val="000000"/>
                </a:solidFill>
                <a:latin typeface="Times New Roman" panose="02020603050405020304" pitchFamily="18" charset="0"/>
                <a:cs typeface="Times New Roman" panose="02020603050405020304" pitchFamily="18" charset="0"/>
              </a:rPr>
              <a:t>An experienced owner of a small farm is probably better prepared for a leadership role in the community than a worker on a mechanized farm</a:t>
            </a:r>
          </a:p>
          <a:p>
            <a:pPr marL="800100" lvl="1" indent="-342900">
              <a:buFont typeface="Arial" panose="020B0604020202020204" pitchFamily="34" charset="0"/>
              <a:buChar char="•"/>
            </a:pPr>
            <a:endParaRPr lang="en-US" dirty="0" smtClean="0">
              <a:solidFill>
                <a:srgbClr val="000000"/>
              </a:solidFill>
              <a:latin typeface="Times New Roman" panose="02020603050405020304" pitchFamily="18" charset="0"/>
              <a:cs typeface="Times New Roman" panose="02020603050405020304" pitchFamily="18" charset="0"/>
            </a:endParaRPr>
          </a:p>
          <a:p>
            <a:pPr marL="800100" lvl="1" indent="-342900">
              <a:buFont typeface="Arial" panose="020B0604020202020204" pitchFamily="34" charset="0"/>
              <a:buChar char="•"/>
            </a:pPr>
            <a:r>
              <a:rPr lang="en-US" dirty="0" smtClean="0">
                <a:solidFill>
                  <a:srgbClr val="000000"/>
                </a:solidFill>
                <a:latin typeface="Times New Roman" panose="02020603050405020304" pitchFamily="18" charset="0"/>
                <a:cs typeface="Times New Roman" panose="02020603050405020304" pitchFamily="18" charset="0"/>
              </a:rPr>
              <a:t>AT not only teaches skills, but also gives people experience of solving problems, and getting things done</a:t>
            </a:r>
          </a:p>
          <a:p>
            <a:pPr marL="800100" lvl="1" indent="-342900">
              <a:buFont typeface="Arial" panose="020B0604020202020204" pitchFamily="34" charset="0"/>
              <a:buChar char="•"/>
            </a:pPr>
            <a:endParaRPr lang="en-US" b="1" dirty="0" smtClean="0">
              <a:solidFill>
                <a:srgbClr val="00000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77694315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69975" y="762000"/>
            <a:ext cx="7851648" cy="990600"/>
          </a:xfrm>
        </p:spPr>
        <p:txBody>
          <a:bodyPr>
            <a:normAutofit/>
          </a:bodyPr>
          <a:lstStyle/>
          <a:p>
            <a:pPr algn="ctr"/>
            <a:r>
              <a:rPr lang="en-US" b="1" dirty="0" smtClean="0">
                <a:solidFill>
                  <a:srgbClr val="000000"/>
                </a:solidFill>
                <a:latin typeface="Times New Roman" panose="02020603050405020304" pitchFamily="18" charset="0"/>
                <a:cs typeface="Times New Roman" panose="02020603050405020304" pitchFamily="18" charset="0"/>
              </a:rPr>
              <a:t>Outline</a:t>
            </a:r>
            <a:endParaRPr lang="en-US" b="1" dirty="0">
              <a:solidFill>
                <a:srgbClr val="000000"/>
              </a:solidFill>
              <a:latin typeface="Times New Roman" panose="02020603050405020304" pitchFamily="18" charset="0"/>
              <a:cs typeface="Times New Roman" panose="02020603050405020304" pitchFamily="18" charset="0"/>
            </a:endParaRPr>
          </a:p>
        </p:txBody>
      </p:sp>
      <p:sp>
        <p:nvSpPr>
          <p:cNvPr id="3" name="TextBox 2"/>
          <p:cNvSpPr txBox="1"/>
          <p:nvPr/>
        </p:nvSpPr>
        <p:spPr>
          <a:xfrm>
            <a:off x="990600" y="2002453"/>
            <a:ext cx="7010399" cy="3323987"/>
          </a:xfrm>
          <a:prstGeom prst="rect">
            <a:avLst/>
          </a:prstGeom>
          <a:noFill/>
        </p:spPr>
        <p:txBody>
          <a:bodyPr wrap="square" rtlCol="0">
            <a:spAutoFit/>
          </a:bodyPr>
          <a:lstStyle/>
          <a:p>
            <a:pPr marL="342900" indent="-342900">
              <a:buFont typeface="Arial" panose="020B0604020202020204" pitchFamily="34" charset="0"/>
              <a:buChar char="•"/>
            </a:pPr>
            <a:r>
              <a:rPr lang="en-US" sz="2400" dirty="0" smtClean="0">
                <a:solidFill>
                  <a:srgbClr val="000000"/>
                </a:solidFill>
                <a:latin typeface="Times New Roman" panose="02020603050405020304" pitchFamily="18" charset="0"/>
                <a:cs typeface="Times New Roman" panose="02020603050405020304" pitchFamily="18" charset="0"/>
              </a:rPr>
              <a:t>Technology Choice</a:t>
            </a:r>
          </a:p>
          <a:p>
            <a:pPr marL="342900" indent="-342900">
              <a:buFont typeface="Arial" panose="020B0604020202020204" pitchFamily="34" charset="0"/>
              <a:buChar char="•"/>
            </a:pPr>
            <a:endParaRPr lang="en-US" sz="2400" dirty="0">
              <a:solidFill>
                <a:srgbClr val="000000"/>
              </a:solidFill>
              <a:latin typeface="Times New Roman" panose="02020603050405020304" pitchFamily="18" charset="0"/>
              <a:cs typeface="Times New Roman" panose="02020603050405020304" pitchFamily="18" charset="0"/>
            </a:endParaRPr>
          </a:p>
          <a:p>
            <a:pPr marL="342900" indent="-342900">
              <a:buFont typeface="Arial" panose="020B0604020202020204" pitchFamily="34" charset="0"/>
              <a:buChar char="•"/>
            </a:pPr>
            <a:r>
              <a:rPr lang="en-US" sz="2400" dirty="0" smtClean="0">
                <a:solidFill>
                  <a:srgbClr val="000000"/>
                </a:solidFill>
                <a:latin typeface="Times New Roman" panose="02020603050405020304" pitchFamily="18" charset="0"/>
                <a:cs typeface="Times New Roman" panose="02020603050405020304" pitchFamily="18" charset="0"/>
              </a:rPr>
              <a:t>Appropriate Technology</a:t>
            </a:r>
            <a:endParaRPr lang="en-US" sz="2000" dirty="0" smtClean="0">
              <a:solidFill>
                <a:srgbClr val="000000"/>
              </a:solidFill>
              <a:latin typeface="Times New Roman" panose="02020603050405020304" pitchFamily="18" charset="0"/>
              <a:cs typeface="Times New Roman" panose="02020603050405020304" pitchFamily="18" charset="0"/>
            </a:endParaRPr>
          </a:p>
          <a:p>
            <a:pPr lvl="1"/>
            <a:r>
              <a:rPr lang="en-US" dirty="0" smtClean="0">
                <a:solidFill>
                  <a:srgbClr val="000000"/>
                </a:solidFill>
                <a:latin typeface="Times New Roman" panose="02020603050405020304" pitchFamily="18" charset="0"/>
                <a:cs typeface="Times New Roman" panose="02020603050405020304" pitchFamily="18" charset="0"/>
              </a:rPr>
              <a:t> </a:t>
            </a:r>
          </a:p>
          <a:p>
            <a:pPr marL="342900" indent="-342900">
              <a:buFont typeface="Arial" panose="020B0604020202020204" pitchFamily="34" charset="0"/>
              <a:buChar char="•"/>
            </a:pPr>
            <a:r>
              <a:rPr lang="en-US" sz="2400" dirty="0" smtClean="0">
                <a:solidFill>
                  <a:srgbClr val="000000"/>
                </a:solidFill>
                <a:latin typeface="Times New Roman" panose="02020603050405020304" pitchFamily="18" charset="0"/>
                <a:cs typeface="Times New Roman" panose="02020603050405020304" pitchFamily="18" charset="0"/>
              </a:rPr>
              <a:t>History of Appropriate Technology</a:t>
            </a:r>
          </a:p>
          <a:p>
            <a:pPr marL="342900" indent="-342900">
              <a:buFont typeface="Arial" panose="020B0604020202020204" pitchFamily="34" charset="0"/>
              <a:buChar char="•"/>
            </a:pPr>
            <a:endParaRPr lang="en-US" sz="2400" dirty="0">
              <a:solidFill>
                <a:srgbClr val="000000"/>
              </a:solidFill>
              <a:latin typeface="Times New Roman" panose="02020603050405020304" pitchFamily="18" charset="0"/>
              <a:cs typeface="Times New Roman" panose="02020603050405020304" pitchFamily="18" charset="0"/>
            </a:endParaRPr>
          </a:p>
          <a:p>
            <a:pPr marL="342900" indent="-342900">
              <a:buFont typeface="Arial" panose="020B0604020202020204" pitchFamily="34" charset="0"/>
              <a:buChar char="•"/>
            </a:pPr>
            <a:r>
              <a:rPr lang="en-US" sz="2400" dirty="0" smtClean="0">
                <a:solidFill>
                  <a:srgbClr val="000000"/>
                </a:solidFill>
                <a:latin typeface="Times New Roman" panose="02020603050405020304" pitchFamily="18" charset="0"/>
                <a:cs typeface="Times New Roman" panose="02020603050405020304" pitchFamily="18" charset="0"/>
              </a:rPr>
              <a:t>What Appropriate Technology Offers</a:t>
            </a:r>
          </a:p>
          <a:p>
            <a:pPr marL="342900" indent="-342900">
              <a:buFont typeface="Arial" panose="020B0604020202020204" pitchFamily="34" charset="0"/>
              <a:buChar char="•"/>
            </a:pPr>
            <a:endParaRPr lang="en-US" sz="2400" dirty="0">
              <a:solidFill>
                <a:srgbClr val="000000"/>
              </a:solidFill>
              <a:latin typeface="Times New Roman" panose="02020603050405020304" pitchFamily="18" charset="0"/>
              <a:cs typeface="Times New Roman" panose="02020603050405020304" pitchFamily="18" charset="0"/>
            </a:endParaRPr>
          </a:p>
          <a:p>
            <a:pPr marL="342900" indent="-342900">
              <a:buFont typeface="Arial" panose="020B0604020202020204" pitchFamily="34" charset="0"/>
              <a:buChar char="•"/>
            </a:pPr>
            <a:r>
              <a:rPr lang="en-US" sz="2400" dirty="0" smtClean="0">
                <a:solidFill>
                  <a:srgbClr val="000000"/>
                </a:solidFill>
                <a:latin typeface="Times New Roman" panose="02020603050405020304" pitchFamily="18" charset="0"/>
                <a:cs typeface="Times New Roman" panose="02020603050405020304" pitchFamily="18" charset="0"/>
              </a:rPr>
              <a:t>Concerns About the Use of Appropriate Technology</a:t>
            </a:r>
          </a:p>
        </p:txBody>
      </p:sp>
    </p:spTree>
    <p:extLst>
      <p:ext uri="{BB962C8B-B14F-4D97-AF65-F5344CB8AC3E}">
        <p14:creationId xmlns:p14="http://schemas.microsoft.com/office/powerpoint/2010/main" val="130025424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08786" y="609600"/>
            <a:ext cx="8574025" cy="990600"/>
          </a:xfrm>
        </p:spPr>
        <p:txBody>
          <a:bodyPr>
            <a:normAutofit/>
          </a:bodyPr>
          <a:lstStyle/>
          <a:p>
            <a:pPr algn="ctr"/>
            <a:r>
              <a:rPr lang="en-US" sz="4000" b="1" dirty="0" smtClean="0">
                <a:solidFill>
                  <a:srgbClr val="000000"/>
                </a:solidFill>
                <a:effectLst/>
                <a:latin typeface="Times New Roman" panose="02020603050405020304" pitchFamily="18" charset="0"/>
                <a:cs typeface="Times New Roman" panose="02020603050405020304" pitchFamily="18" charset="0"/>
              </a:rPr>
              <a:t>What Appropriate Technology Offers</a:t>
            </a:r>
            <a:endParaRPr lang="en-US" sz="4000" b="1" dirty="0">
              <a:solidFill>
                <a:srgbClr val="000000"/>
              </a:solidFill>
              <a:latin typeface="Times New Roman" panose="02020603050405020304" pitchFamily="18" charset="0"/>
              <a:cs typeface="Times New Roman" panose="02020603050405020304" pitchFamily="18" charset="0"/>
            </a:endParaRPr>
          </a:p>
        </p:txBody>
      </p:sp>
      <p:sp>
        <p:nvSpPr>
          <p:cNvPr id="3" name="TextBox 2"/>
          <p:cNvSpPr txBox="1"/>
          <p:nvPr/>
        </p:nvSpPr>
        <p:spPr>
          <a:xfrm>
            <a:off x="998220" y="1600200"/>
            <a:ext cx="7231379" cy="4308872"/>
          </a:xfrm>
          <a:prstGeom prst="rect">
            <a:avLst/>
          </a:prstGeom>
          <a:noFill/>
        </p:spPr>
        <p:txBody>
          <a:bodyPr wrap="square" rtlCol="0">
            <a:spAutoFit/>
          </a:bodyPr>
          <a:lstStyle/>
          <a:p>
            <a:pPr marL="800100" lvl="1" indent="-342900">
              <a:buFont typeface="Arial" panose="020B0604020202020204" pitchFamily="34" charset="0"/>
              <a:buChar char="•"/>
            </a:pPr>
            <a:endParaRPr lang="en-US" b="1" dirty="0" smtClean="0">
              <a:solidFill>
                <a:srgbClr val="000000"/>
              </a:solidFill>
              <a:latin typeface="Times New Roman" panose="02020603050405020304" pitchFamily="18" charset="0"/>
              <a:cs typeface="Times New Roman" panose="02020603050405020304" pitchFamily="18" charset="0"/>
            </a:endParaRPr>
          </a:p>
          <a:p>
            <a:pPr marL="342900" indent="-342900">
              <a:buFont typeface="Arial" panose="020B0604020202020204" pitchFamily="34" charset="0"/>
              <a:buChar char="•"/>
            </a:pPr>
            <a:r>
              <a:rPr lang="en-US" sz="2000" b="1" dirty="0" smtClean="0">
                <a:solidFill>
                  <a:srgbClr val="000000"/>
                </a:solidFill>
                <a:latin typeface="Times New Roman" panose="02020603050405020304" pitchFamily="18" charset="0"/>
                <a:cs typeface="Times New Roman" panose="02020603050405020304" pitchFamily="18" charset="0"/>
              </a:rPr>
              <a:t>It fosters cooperation and frugality</a:t>
            </a:r>
          </a:p>
          <a:p>
            <a:pPr marL="342900" indent="-342900">
              <a:buFont typeface="Arial" panose="020B0604020202020204" pitchFamily="34" charset="0"/>
              <a:buChar char="•"/>
            </a:pPr>
            <a:endParaRPr lang="en-US" sz="2000" b="1" dirty="0" smtClean="0">
              <a:solidFill>
                <a:srgbClr val="000000"/>
              </a:solidFill>
              <a:latin typeface="Times New Roman" panose="02020603050405020304" pitchFamily="18" charset="0"/>
              <a:cs typeface="Times New Roman" panose="02020603050405020304" pitchFamily="18" charset="0"/>
            </a:endParaRPr>
          </a:p>
          <a:p>
            <a:pPr marL="800100" lvl="1" indent="-342900">
              <a:buFont typeface="Arial" panose="020B0604020202020204" pitchFamily="34" charset="0"/>
              <a:buChar char="•"/>
            </a:pPr>
            <a:r>
              <a:rPr lang="en-US" dirty="0" smtClean="0">
                <a:solidFill>
                  <a:srgbClr val="000000"/>
                </a:solidFill>
                <a:latin typeface="Times New Roman" panose="02020603050405020304" pitchFamily="18" charset="0"/>
                <a:cs typeface="Times New Roman" panose="02020603050405020304" pitchFamily="18" charset="0"/>
              </a:rPr>
              <a:t>If machines are not available, then people’s strength must substitute, and thus usually means that groups of people must work together</a:t>
            </a:r>
          </a:p>
          <a:p>
            <a:pPr marL="800100" lvl="1" indent="-342900">
              <a:buFont typeface="Arial" panose="020B0604020202020204" pitchFamily="34" charset="0"/>
              <a:buChar char="•"/>
            </a:pPr>
            <a:endParaRPr lang="en-US" dirty="0">
              <a:solidFill>
                <a:srgbClr val="000000"/>
              </a:solidFill>
              <a:latin typeface="Times New Roman" panose="02020603050405020304" pitchFamily="18" charset="0"/>
              <a:cs typeface="Times New Roman" panose="02020603050405020304" pitchFamily="18" charset="0"/>
            </a:endParaRPr>
          </a:p>
          <a:p>
            <a:pPr marL="800100" lvl="1" indent="-342900">
              <a:buFont typeface="Arial" panose="020B0604020202020204" pitchFamily="34" charset="0"/>
              <a:buChar char="•"/>
            </a:pPr>
            <a:r>
              <a:rPr lang="en-US" dirty="0" smtClean="0">
                <a:solidFill>
                  <a:srgbClr val="000000"/>
                </a:solidFill>
                <a:latin typeface="Times New Roman" panose="02020603050405020304" pitchFamily="18" charset="0"/>
                <a:cs typeface="Times New Roman" panose="02020603050405020304" pitchFamily="18" charset="0"/>
              </a:rPr>
              <a:t>Many projects are done by neighborhood associations or cooperatives in which people must work together</a:t>
            </a:r>
          </a:p>
          <a:p>
            <a:pPr marL="800100" lvl="1" indent="-342900">
              <a:buFont typeface="Arial" panose="020B0604020202020204" pitchFamily="34" charset="0"/>
              <a:buChar char="•"/>
            </a:pPr>
            <a:endParaRPr lang="en-US" dirty="0" smtClean="0">
              <a:solidFill>
                <a:srgbClr val="000000"/>
              </a:solidFill>
              <a:latin typeface="Times New Roman" panose="02020603050405020304" pitchFamily="18" charset="0"/>
              <a:cs typeface="Times New Roman" panose="02020603050405020304" pitchFamily="18" charset="0"/>
            </a:endParaRPr>
          </a:p>
          <a:p>
            <a:pPr marL="800100" lvl="1" indent="-342900">
              <a:buFont typeface="Arial" panose="020B0604020202020204" pitchFamily="34" charset="0"/>
              <a:buChar char="•"/>
            </a:pPr>
            <a:r>
              <a:rPr lang="en-US" dirty="0" smtClean="0">
                <a:solidFill>
                  <a:srgbClr val="000000"/>
                </a:solidFill>
                <a:latin typeface="Times New Roman" panose="02020603050405020304" pitchFamily="18" charset="0"/>
                <a:cs typeface="Times New Roman" panose="02020603050405020304" pitchFamily="18" charset="0"/>
              </a:rPr>
              <a:t>AT promotes frugality because users have less to waste and hard work encourages cares and concerns, which translates to less waste</a:t>
            </a:r>
          </a:p>
          <a:p>
            <a:pPr marL="800100" lvl="1" indent="-342900">
              <a:buFont typeface="Arial" panose="020B0604020202020204" pitchFamily="34" charset="0"/>
              <a:buChar char="•"/>
            </a:pPr>
            <a:endParaRPr lang="en-US" b="1" dirty="0">
              <a:solidFill>
                <a:srgbClr val="000000"/>
              </a:solidFill>
              <a:latin typeface="Times New Roman" panose="02020603050405020304" pitchFamily="18" charset="0"/>
              <a:cs typeface="Times New Roman" panose="02020603050405020304" pitchFamily="18" charset="0"/>
            </a:endParaRPr>
          </a:p>
          <a:p>
            <a:pPr marL="800100" lvl="1" indent="-342900">
              <a:buFont typeface="Arial" panose="020B0604020202020204" pitchFamily="34" charset="0"/>
              <a:buChar char="•"/>
            </a:pPr>
            <a:endParaRPr lang="en-US" dirty="0">
              <a:solidFill>
                <a:srgbClr val="000000"/>
              </a:solidFill>
              <a:latin typeface="Times New Roman" panose="02020603050405020304" pitchFamily="18" charset="0"/>
              <a:cs typeface="Times New Roman" panose="02020603050405020304" pitchFamily="18" charset="0"/>
            </a:endParaRPr>
          </a:p>
          <a:p>
            <a:pPr marL="800100" lvl="1" indent="-342900">
              <a:buFont typeface="Arial" panose="020B0604020202020204" pitchFamily="34" charset="0"/>
              <a:buChar char="•"/>
            </a:pPr>
            <a:endParaRPr lang="en-US" dirty="0" smtClean="0">
              <a:solidFill>
                <a:srgbClr val="00000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251128469"/>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08786" y="609600"/>
            <a:ext cx="8574025" cy="990600"/>
          </a:xfrm>
        </p:spPr>
        <p:txBody>
          <a:bodyPr>
            <a:normAutofit/>
          </a:bodyPr>
          <a:lstStyle/>
          <a:p>
            <a:pPr algn="ctr"/>
            <a:r>
              <a:rPr lang="en-US" sz="4000" b="1" dirty="0" smtClean="0">
                <a:solidFill>
                  <a:srgbClr val="000000"/>
                </a:solidFill>
                <a:effectLst/>
                <a:latin typeface="Times New Roman" panose="02020603050405020304" pitchFamily="18" charset="0"/>
                <a:cs typeface="Times New Roman" panose="02020603050405020304" pitchFamily="18" charset="0"/>
              </a:rPr>
              <a:t>What Appropriate Technology Offers</a:t>
            </a:r>
            <a:endParaRPr lang="en-US" sz="4000" b="1" dirty="0">
              <a:solidFill>
                <a:srgbClr val="000000"/>
              </a:solidFill>
              <a:latin typeface="Times New Roman" panose="02020603050405020304" pitchFamily="18" charset="0"/>
              <a:cs typeface="Times New Roman" panose="02020603050405020304" pitchFamily="18" charset="0"/>
            </a:endParaRPr>
          </a:p>
        </p:txBody>
      </p:sp>
      <p:sp>
        <p:nvSpPr>
          <p:cNvPr id="3" name="TextBox 2"/>
          <p:cNvSpPr txBox="1"/>
          <p:nvPr/>
        </p:nvSpPr>
        <p:spPr>
          <a:xfrm>
            <a:off x="762000" y="1609725"/>
            <a:ext cx="7784591" cy="4585871"/>
          </a:xfrm>
          <a:prstGeom prst="rect">
            <a:avLst/>
          </a:prstGeom>
          <a:noFill/>
        </p:spPr>
        <p:txBody>
          <a:bodyPr wrap="square" rtlCol="0">
            <a:spAutoFit/>
          </a:bodyPr>
          <a:lstStyle/>
          <a:p>
            <a:pPr marL="800100" lvl="1" indent="-342900">
              <a:buFont typeface="Arial" panose="020B0604020202020204" pitchFamily="34" charset="0"/>
              <a:buChar char="•"/>
            </a:pPr>
            <a:endParaRPr lang="en-US" b="1" dirty="0" smtClean="0">
              <a:solidFill>
                <a:srgbClr val="000000"/>
              </a:solidFill>
              <a:latin typeface="Times New Roman" panose="02020603050405020304" pitchFamily="18" charset="0"/>
              <a:cs typeface="Times New Roman" panose="02020603050405020304" pitchFamily="18" charset="0"/>
            </a:endParaRPr>
          </a:p>
          <a:p>
            <a:pPr marL="342900" indent="-342900">
              <a:buFont typeface="Arial" panose="020B0604020202020204" pitchFamily="34" charset="0"/>
              <a:buChar char="•"/>
            </a:pPr>
            <a:r>
              <a:rPr lang="en-US" sz="2000" b="1" dirty="0" smtClean="0">
                <a:solidFill>
                  <a:srgbClr val="000000"/>
                </a:solidFill>
                <a:latin typeface="Times New Roman" panose="02020603050405020304" pitchFamily="18" charset="0"/>
                <a:cs typeface="Times New Roman" panose="02020603050405020304" pitchFamily="18" charset="0"/>
              </a:rPr>
              <a:t>It is less of a burden to the environment than other technologies</a:t>
            </a:r>
          </a:p>
          <a:p>
            <a:pPr marL="342900" indent="-342900">
              <a:buFont typeface="Arial" panose="020B0604020202020204" pitchFamily="34" charset="0"/>
              <a:buChar char="•"/>
            </a:pPr>
            <a:endParaRPr lang="en-US" sz="2000" b="1" dirty="0" smtClean="0">
              <a:solidFill>
                <a:srgbClr val="000000"/>
              </a:solidFill>
              <a:latin typeface="Times New Roman" panose="02020603050405020304" pitchFamily="18" charset="0"/>
              <a:cs typeface="Times New Roman" panose="02020603050405020304" pitchFamily="18" charset="0"/>
            </a:endParaRPr>
          </a:p>
          <a:p>
            <a:pPr marL="800100" lvl="1" indent="-342900">
              <a:buFont typeface="Arial" panose="020B0604020202020204" pitchFamily="34" charset="0"/>
              <a:buChar char="•"/>
            </a:pPr>
            <a:r>
              <a:rPr lang="en-US" dirty="0" smtClean="0">
                <a:solidFill>
                  <a:srgbClr val="000000"/>
                </a:solidFill>
                <a:latin typeface="Times New Roman" panose="02020603050405020304" pitchFamily="18" charset="0"/>
                <a:cs typeface="Times New Roman" panose="02020603050405020304" pitchFamily="18" charset="0"/>
              </a:rPr>
              <a:t>Appropriate technology farming (e.g. </a:t>
            </a:r>
            <a:r>
              <a:rPr lang="en-US" dirty="0" smtClean="0">
                <a:solidFill>
                  <a:srgbClr val="000000"/>
                </a:solidFill>
                <a:latin typeface="Times New Roman" panose="02020603050405020304" pitchFamily="18" charset="0"/>
                <a:cs typeface="Times New Roman" panose="02020603050405020304" pitchFamily="18" charset="0"/>
                <a:hlinkClick r:id="rId3"/>
              </a:rPr>
              <a:t>Quail Springs </a:t>
            </a:r>
            <a:r>
              <a:rPr lang="en-US" dirty="0" err="1" smtClean="0">
                <a:solidFill>
                  <a:srgbClr val="000000"/>
                </a:solidFill>
                <a:latin typeface="Times New Roman" panose="02020603050405020304" pitchFamily="18" charset="0"/>
                <a:cs typeface="Times New Roman" panose="02020603050405020304" pitchFamily="18" charset="0"/>
                <a:hlinkClick r:id="rId3"/>
              </a:rPr>
              <a:t>Permuculture</a:t>
            </a:r>
            <a:r>
              <a:rPr lang="en-US" dirty="0" smtClean="0">
                <a:solidFill>
                  <a:srgbClr val="000000"/>
                </a:solidFill>
                <a:latin typeface="Times New Roman" panose="02020603050405020304" pitchFamily="18" charset="0"/>
                <a:cs typeface="Times New Roman" panose="02020603050405020304" pitchFamily="18" charset="0"/>
              </a:rPr>
              <a:t>, </a:t>
            </a:r>
            <a:r>
              <a:rPr lang="en-HK" dirty="0">
                <a:hlinkClick r:id="rId4"/>
              </a:rPr>
              <a:t>Casitas Valley Family </a:t>
            </a:r>
            <a:r>
              <a:rPr lang="en-HK" dirty="0" smtClean="0">
                <a:hlinkClick r:id="rId4"/>
              </a:rPr>
              <a:t>Farm</a:t>
            </a:r>
            <a:r>
              <a:rPr lang="en-US" dirty="0" smtClean="0">
                <a:solidFill>
                  <a:srgbClr val="000000"/>
                </a:solidFill>
                <a:latin typeface="Times New Roman" panose="02020603050405020304" pitchFamily="18" charset="0"/>
                <a:cs typeface="Times New Roman" panose="02020603050405020304" pitchFamily="18" charset="0"/>
                <a:hlinkClick r:id="rId4"/>
              </a:rPr>
              <a:t> </a:t>
            </a:r>
            <a:r>
              <a:rPr lang="en-US" dirty="0" smtClean="0">
                <a:solidFill>
                  <a:srgbClr val="000000"/>
                </a:solidFill>
                <a:latin typeface="Times New Roman" panose="02020603050405020304" pitchFamily="18" charset="0"/>
                <a:cs typeface="Times New Roman" panose="02020603050405020304" pitchFamily="18" charset="0"/>
              </a:rPr>
              <a:t>) is appearing even in developed countries like the US</a:t>
            </a:r>
            <a:endParaRPr lang="en-US" dirty="0" smtClean="0">
              <a:solidFill>
                <a:srgbClr val="000000"/>
              </a:solidFill>
              <a:latin typeface="Times New Roman" panose="02020603050405020304" pitchFamily="18" charset="0"/>
              <a:cs typeface="Times New Roman" panose="02020603050405020304" pitchFamily="18" charset="0"/>
            </a:endParaRPr>
          </a:p>
          <a:p>
            <a:pPr marL="1257300" lvl="2" indent="-342900">
              <a:buFont typeface="Arial" panose="020B0604020202020204" pitchFamily="34" charset="0"/>
              <a:buChar char="•"/>
            </a:pPr>
            <a:r>
              <a:rPr lang="en-US" dirty="0" smtClean="0">
                <a:solidFill>
                  <a:srgbClr val="000000"/>
                </a:solidFill>
                <a:latin typeface="Times New Roman" panose="02020603050405020304" pitchFamily="18" charset="0"/>
                <a:cs typeface="Times New Roman" panose="02020603050405020304" pitchFamily="18" charset="0"/>
              </a:rPr>
              <a:t>Minimizing the use of chemical fertilizers and pesticides by using manure and other wastes as fertilizer</a:t>
            </a:r>
          </a:p>
          <a:p>
            <a:pPr marL="1257300" lvl="2" indent="-342900">
              <a:buFont typeface="Arial" panose="020B0604020202020204" pitchFamily="34" charset="0"/>
              <a:buChar char="•"/>
            </a:pPr>
            <a:r>
              <a:rPr lang="en-US" dirty="0" smtClean="0">
                <a:solidFill>
                  <a:srgbClr val="000000"/>
                </a:solidFill>
                <a:latin typeface="Times New Roman" panose="02020603050405020304" pitchFamily="18" charset="0"/>
                <a:cs typeface="Times New Roman" panose="02020603050405020304" pitchFamily="18" charset="0"/>
              </a:rPr>
              <a:t>Avoid use of heavy machinery which damages the ground</a:t>
            </a:r>
          </a:p>
          <a:p>
            <a:pPr marL="1257300" lvl="2" indent="-342900">
              <a:buFont typeface="Arial" panose="020B0604020202020204" pitchFamily="34" charset="0"/>
              <a:buChar char="•"/>
            </a:pPr>
            <a:r>
              <a:rPr lang="en-US" dirty="0" smtClean="0">
                <a:solidFill>
                  <a:srgbClr val="000000"/>
                </a:solidFill>
                <a:latin typeface="Times New Roman" panose="02020603050405020304" pitchFamily="18" charset="0"/>
                <a:cs typeface="Times New Roman" panose="02020603050405020304" pitchFamily="18" charset="0"/>
              </a:rPr>
              <a:t>Grow different crops at once</a:t>
            </a:r>
          </a:p>
          <a:p>
            <a:pPr marL="1257300" lvl="2" indent="-342900">
              <a:buFont typeface="Arial" panose="020B0604020202020204" pitchFamily="34" charset="0"/>
              <a:buChar char="•"/>
            </a:pPr>
            <a:r>
              <a:rPr lang="en-US" dirty="0" smtClean="0">
                <a:solidFill>
                  <a:srgbClr val="000000"/>
                </a:solidFill>
                <a:latin typeface="Times New Roman" panose="02020603050405020304" pitchFamily="18" charset="0"/>
                <a:cs typeface="Times New Roman" panose="02020603050405020304" pitchFamily="18" charset="0"/>
              </a:rPr>
              <a:t>Help to preserve the soil and the surrounding waterways</a:t>
            </a:r>
          </a:p>
          <a:p>
            <a:pPr lvl="1"/>
            <a:endParaRPr lang="en-US" dirty="0" smtClean="0">
              <a:solidFill>
                <a:srgbClr val="000000"/>
              </a:solidFill>
              <a:latin typeface="Times New Roman" panose="02020603050405020304" pitchFamily="18" charset="0"/>
              <a:cs typeface="Times New Roman" panose="02020603050405020304" pitchFamily="18" charset="0"/>
            </a:endParaRPr>
          </a:p>
          <a:p>
            <a:pPr marL="800100" lvl="1" indent="-342900">
              <a:buFont typeface="Arial" panose="020B0604020202020204" pitchFamily="34" charset="0"/>
              <a:buChar char="•"/>
            </a:pPr>
            <a:r>
              <a:rPr lang="en-US" dirty="0" smtClean="0">
                <a:solidFill>
                  <a:srgbClr val="000000"/>
                </a:solidFill>
                <a:latin typeface="Times New Roman" panose="02020603050405020304" pitchFamily="18" charset="0"/>
                <a:cs typeface="Times New Roman" panose="02020603050405020304" pitchFamily="18" charset="0"/>
              </a:rPr>
              <a:t>Solar energy and wind energy reduces carbon emission</a:t>
            </a:r>
          </a:p>
          <a:p>
            <a:pPr marL="800100" lvl="1" indent="-342900">
              <a:buFont typeface="Arial" panose="020B0604020202020204" pitchFamily="34" charset="0"/>
              <a:buChar char="•"/>
            </a:pPr>
            <a:endParaRPr lang="en-US" dirty="0" smtClean="0">
              <a:solidFill>
                <a:srgbClr val="000000"/>
              </a:solidFill>
              <a:latin typeface="Times New Roman" panose="02020603050405020304" pitchFamily="18" charset="0"/>
              <a:cs typeface="Times New Roman" panose="02020603050405020304" pitchFamily="18" charset="0"/>
            </a:endParaRPr>
          </a:p>
          <a:p>
            <a:pPr marL="800100" lvl="1" indent="-342900">
              <a:buFont typeface="Arial" panose="020B0604020202020204" pitchFamily="34" charset="0"/>
              <a:buChar char="•"/>
            </a:pPr>
            <a:r>
              <a:rPr lang="en-US" dirty="0" smtClean="0">
                <a:solidFill>
                  <a:srgbClr val="000000"/>
                </a:solidFill>
                <a:latin typeface="Times New Roman" panose="02020603050405020304" pitchFamily="18" charset="0"/>
                <a:cs typeface="Times New Roman" panose="02020603050405020304" pitchFamily="18" charset="0"/>
              </a:rPr>
              <a:t>But there are exception, for example, wood stoves can lead to air pollution and depletion of the forest</a:t>
            </a:r>
            <a:endParaRPr lang="en-US" dirty="0">
              <a:solidFill>
                <a:srgbClr val="000000"/>
              </a:solidFill>
              <a:latin typeface="Times New Roman" panose="02020603050405020304" pitchFamily="18" charset="0"/>
              <a:cs typeface="Times New Roman" panose="02020603050405020304" pitchFamily="18" charset="0"/>
            </a:endParaRPr>
          </a:p>
          <a:p>
            <a:pPr marL="800100" lvl="1" indent="-342900">
              <a:buFont typeface="Arial" panose="020B0604020202020204" pitchFamily="34" charset="0"/>
              <a:buChar char="•"/>
            </a:pPr>
            <a:endParaRPr lang="en-US" dirty="0" smtClean="0">
              <a:solidFill>
                <a:srgbClr val="00000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373111618"/>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08786" y="609600"/>
            <a:ext cx="8574025" cy="990600"/>
          </a:xfrm>
        </p:spPr>
        <p:txBody>
          <a:bodyPr>
            <a:noAutofit/>
          </a:bodyPr>
          <a:lstStyle/>
          <a:p>
            <a:pPr algn="ctr"/>
            <a:r>
              <a:rPr lang="en-US" sz="4000" b="1" dirty="0" smtClean="0">
                <a:solidFill>
                  <a:srgbClr val="000000"/>
                </a:solidFill>
                <a:latin typeface="Times New Roman" panose="02020603050405020304" pitchFamily="18" charset="0"/>
                <a:cs typeface="Times New Roman" panose="02020603050405020304" pitchFamily="18" charset="0"/>
              </a:rPr>
              <a:t>Concerns about the Use of Appropriate Technology</a:t>
            </a:r>
            <a:endParaRPr lang="en-US" sz="4000" b="1" dirty="0">
              <a:solidFill>
                <a:srgbClr val="000000"/>
              </a:solidFill>
              <a:latin typeface="Times New Roman" panose="02020603050405020304" pitchFamily="18" charset="0"/>
              <a:cs typeface="Times New Roman" panose="02020603050405020304" pitchFamily="18" charset="0"/>
            </a:endParaRPr>
          </a:p>
        </p:txBody>
      </p:sp>
      <p:sp>
        <p:nvSpPr>
          <p:cNvPr id="3" name="TextBox 2"/>
          <p:cNvSpPr txBox="1"/>
          <p:nvPr/>
        </p:nvSpPr>
        <p:spPr>
          <a:xfrm>
            <a:off x="998220" y="1828800"/>
            <a:ext cx="7010399" cy="5601533"/>
          </a:xfrm>
          <a:prstGeom prst="rect">
            <a:avLst/>
          </a:prstGeom>
          <a:noFill/>
        </p:spPr>
        <p:txBody>
          <a:bodyPr wrap="square" rtlCol="0">
            <a:spAutoFit/>
          </a:bodyPr>
          <a:lstStyle/>
          <a:p>
            <a:pPr marL="342900" indent="-342900">
              <a:buFont typeface="Arial" panose="020B0604020202020204" pitchFamily="34" charset="0"/>
              <a:buChar char="•"/>
            </a:pPr>
            <a:r>
              <a:rPr lang="en-US" sz="2000" b="1" dirty="0" smtClean="0">
                <a:solidFill>
                  <a:srgbClr val="000000"/>
                </a:solidFill>
                <a:latin typeface="Times New Roman" panose="02020603050405020304" pitchFamily="18" charset="0"/>
                <a:cs typeface="Times New Roman" panose="02020603050405020304" pitchFamily="18" charset="0"/>
              </a:rPr>
              <a:t>Will AT provide sufficient goods and services ?</a:t>
            </a:r>
          </a:p>
          <a:p>
            <a:pPr marL="800100" lvl="1" indent="-342900">
              <a:buFont typeface="Arial" panose="020B0604020202020204" pitchFamily="34" charset="0"/>
              <a:buChar char="•"/>
            </a:pPr>
            <a:r>
              <a:rPr lang="en-US" dirty="0" smtClean="0">
                <a:solidFill>
                  <a:srgbClr val="000000"/>
                </a:solidFill>
                <a:latin typeface="Times New Roman" panose="02020603050405020304" pitchFamily="18" charset="0"/>
                <a:cs typeface="Times New Roman" panose="02020603050405020304" pitchFamily="18" charset="0"/>
              </a:rPr>
              <a:t>Will small scale hydro-electric systems provide sufficient energy for the country ?</a:t>
            </a:r>
          </a:p>
          <a:p>
            <a:pPr marL="800100" lvl="1" indent="-342900">
              <a:buFont typeface="Arial" panose="020B0604020202020204" pitchFamily="34" charset="0"/>
              <a:buChar char="•"/>
            </a:pPr>
            <a:r>
              <a:rPr lang="en-US" dirty="0" smtClean="0">
                <a:solidFill>
                  <a:srgbClr val="000000"/>
                </a:solidFill>
                <a:latin typeface="Times New Roman" panose="02020603050405020304" pitchFamily="18" charset="0"/>
                <a:cs typeface="Times New Roman" panose="02020603050405020304" pitchFamily="18" charset="0"/>
              </a:rPr>
              <a:t>Will small farms produce enough food ?</a:t>
            </a:r>
          </a:p>
          <a:p>
            <a:pPr marL="800100" lvl="1" indent="-342900">
              <a:buFont typeface="Arial" panose="020B0604020202020204" pitchFamily="34" charset="0"/>
              <a:buChar char="•"/>
            </a:pPr>
            <a:r>
              <a:rPr lang="en-US" dirty="0" smtClean="0">
                <a:solidFill>
                  <a:srgbClr val="000000"/>
                </a:solidFill>
                <a:latin typeface="Times New Roman" panose="02020603050405020304" pitchFamily="18" charset="0"/>
                <a:cs typeface="Times New Roman" panose="02020603050405020304" pitchFamily="18" charset="0"/>
              </a:rPr>
              <a:t>Small factories are inherently less efficient compared to mass production ?</a:t>
            </a:r>
          </a:p>
          <a:p>
            <a:pPr marL="800100" lvl="1" indent="-342900">
              <a:buFont typeface="Arial" panose="020B0604020202020204" pitchFamily="34" charset="0"/>
              <a:buChar char="•"/>
            </a:pPr>
            <a:endParaRPr lang="en-US" dirty="0" smtClean="0">
              <a:solidFill>
                <a:srgbClr val="000000"/>
              </a:solidFill>
              <a:latin typeface="Times New Roman" panose="02020603050405020304" pitchFamily="18" charset="0"/>
              <a:cs typeface="Times New Roman" panose="02020603050405020304" pitchFamily="18" charset="0"/>
            </a:endParaRPr>
          </a:p>
          <a:p>
            <a:pPr marL="342900" indent="-342900">
              <a:buFont typeface="Arial" panose="020B0604020202020204" pitchFamily="34" charset="0"/>
              <a:buChar char="•"/>
            </a:pPr>
            <a:r>
              <a:rPr lang="en-US" sz="2000" b="1" dirty="0" smtClean="0">
                <a:solidFill>
                  <a:srgbClr val="000000"/>
                </a:solidFill>
                <a:latin typeface="Times New Roman" panose="02020603050405020304" pitchFamily="18" charset="0"/>
                <a:cs typeface="Times New Roman" panose="02020603050405020304" pitchFamily="18" charset="0"/>
              </a:rPr>
              <a:t>Will people accept the AT approach or inventions designed by AT ?</a:t>
            </a:r>
          </a:p>
          <a:p>
            <a:pPr marL="800100" lvl="1" indent="-342900">
              <a:buFont typeface="Arial" panose="020B0604020202020204" pitchFamily="34" charset="0"/>
              <a:buChar char="•"/>
            </a:pPr>
            <a:r>
              <a:rPr lang="en-US" dirty="0" smtClean="0">
                <a:solidFill>
                  <a:srgbClr val="000000"/>
                </a:solidFill>
                <a:latin typeface="Times New Roman" panose="02020603050405020304" pitchFamily="18" charset="0"/>
                <a:cs typeface="Times New Roman" panose="02020603050405020304" pitchFamily="18" charset="0"/>
              </a:rPr>
              <a:t>Many will prefer a high-technology solution for the comfort and convenience</a:t>
            </a:r>
          </a:p>
          <a:p>
            <a:pPr marL="800100" lvl="1" indent="-342900">
              <a:buFont typeface="Arial" panose="020B0604020202020204" pitchFamily="34" charset="0"/>
              <a:buChar char="•"/>
            </a:pPr>
            <a:endParaRPr lang="en-US" dirty="0">
              <a:solidFill>
                <a:srgbClr val="000000"/>
              </a:solidFill>
              <a:latin typeface="Times New Roman" panose="02020603050405020304" pitchFamily="18" charset="0"/>
              <a:cs typeface="Times New Roman" panose="02020603050405020304" pitchFamily="18" charset="0"/>
            </a:endParaRPr>
          </a:p>
          <a:p>
            <a:pPr marL="342900" indent="-342900">
              <a:buFont typeface="Arial" panose="020B0604020202020204" pitchFamily="34" charset="0"/>
              <a:buChar char="•"/>
            </a:pPr>
            <a:r>
              <a:rPr lang="en-US" sz="2000" b="1" dirty="0">
                <a:solidFill>
                  <a:srgbClr val="000000"/>
                </a:solidFill>
                <a:latin typeface="Times New Roman" panose="02020603050405020304" pitchFamily="18" charset="0"/>
                <a:cs typeface="Times New Roman" panose="02020603050405020304" pitchFamily="18" charset="0"/>
              </a:rPr>
              <a:t>Will </a:t>
            </a:r>
            <a:r>
              <a:rPr lang="en-US" sz="2000" b="1" dirty="0" smtClean="0">
                <a:solidFill>
                  <a:srgbClr val="000000"/>
                </a:solidFill>
                <a:latin typeface="Times New Roman" panose="02020603050405020304" pitchFamily="18" charset="0"/>
                <a:cs typeface="Times New Roman" panose="02020603050405020304" pitchFamily="18" charset="0"/>
              </a:rPr>
              <a:t>it help the developing country to develop a trained workforce</a:t>
            </a:r>
          </a:p>
          <a:p>
            <a:pPr marL="800100" lvl="1" indent="-342900">
              <a:buFont typeface="Arial" panose="020B0604020202020204" pitchFamily="34" charset="0"/>
              <a:buChar char="•"/>
            </a:pPr>
            <a:r>
              <a:rPr lang="en-US" dirty="0" smtClean="0">
                <a:solidFill>
                  <a:srgbClr val="000000"/>
                </a:solidFill>
                <a:latin typeface="Times New Roman" panose="02020603050405020304" pitchFamily="18" charset="0"/>
                <a:cs typeface="Times New Roman" panose="02020603050405020304" pitchFamily="18" charset="0"/>
              </a:rPr>
              <a:t>Will AT leads to a population conversant with a technology which is of no use in the modern world ?</a:t>
            </a:r>
          </a:p>
          <a:p>
            <a:pPr marL="800100" lvl="1" indent="-342900">
              <a:buFont typeface="Arial" panose="020B0604020202020204" pitchFamily="34" charset="0"/>
              <a:buChar char="•"/>
            </a:pPr>
            <a:r>
              <a:rPr lang="en-US" dirty="0" smtClean="0">
                <a:solidFill>
                  <a:srgbClr val="000000"/>
                </a:solidFill>
                <a:latin typeface="Times New Roman" panose="02020603050405020304" pitchFamily="18" charset="0"/>
                <a:cs typeface="Times New Roman" panose="02020603050405020304" pitchFamily="18" charset="0"/>
              </a:rPr>
              <a:t>Will people in developing country ever learn or be benefitted from the new technologies ?</a:t>
            </a:r>
            <a:endParaRPr lang="en-US" dirty="0">
              <a:solidFill>
                <a:srgbClr val="000000"/>
              </a:solidFill>
              <a:latin typeface="Times New Roman" panose="02020603050405020304" pitchFamily="18" charset="0"/>
              <a:cs typeface="Times New Roman" panose="02020603050405020304" pitchFamily="18" charset="0"/>
            </a:endParaRPr>
          </a:p>
          <a:p>
            <a:pPr lvl="1"/>
            <a:endParaRPr lang="en-US" sz="2400" dirty="0">
              <a:solidFill>
                <a:srgbClr val="00000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874475174"/>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16406" y="304800"/>
            <a:ext cx="8574025" cy="990600"/>
          </a:xfrm>
        </p:spPr>
        <p:txBody>
          <a:bodyPr>
            <a:noAutofit/>
          </a:bodyPr>
          <a:lstStyle/>
          <a:p>
            <a:pPr algn="ctr"/>
            <a:r>
              <a:rPr lang="en-US" sz="4000" b="1" dirty="0" smtClean="0">
                <a:solidFill>
                  <a:srgbClr val="000000"/>
                </a:solidFill>
                <a:latin typeface="Times New Roman" panose="02020603050405020304" pitchFamily="18" charset="0"/>
                <a:cs typeface="Times New Roman" panose="02020603050405020304" pitchFamily="18" charset="0"/>
              </a:rPr>
              <a:t>Criteria for Deciding if a Technology is Appropriate</a:t>
            </a:r>
            <a:endParaRPr lang="en-US" sz="4000" b="1" dirty="0">
              <a:solidFill>
                <a:srgbClr val="000000"/>
              </a:solidFill>
              <a:latin typeface="Times New Roman" panose="02020603050405020304" pitchFamily="18" charset="0"/>
              <a:cs typeface="Times New Roman" panose="02020603050405020304" pitchFamily="18" charset="0"/>
            </a:endParaRPr>
          </a:p>
        </p:txBody>
      </p:sp>
      <p:sp>
        <p:nvSpPr>
          <p:cNvPr id="3" name="TextBox 2"/>
          <p:cNvSpPr txBox="1"/>
          <p:nvPr/>
        </p:nvSpPr>
        <p:spPr>
          <a:xfrm>
            <a:off x="998218" y="1752600"/>
            <a:ext cx="7010399" cy="3724096"/>
          </a:xfrm>
          <a:prstGeom prst="rect">
            <a:avLst/>
          </a:prstGeom>
          <a:noFill/>
        </p:spPr>
        <p:txBody>
          <a:bodyPr wrap="square" rtlCol="0">
            <a:spAutoFit/>
          </a:bodyPr>
          <a:lstStyle/>
          <a:p>
            <a:pPr marL="342900" indent="-342900">
              <a:buFont typeface="Arial" panose="020B0604020202020204" pitchFamily="34" charset="0"/>
              <a:buChar char="•"/>
            </a:pPr>
            <a:r>
              <a:rPr lang="en-US" sz="2000" b="1" dirty="0" smtClean="0">
                <a:solidFill>
                  <a:srgbClr val="000000"/>
                </a:solidFill>
                <a:latin typeface="Times New Roman" panose="02020603050405020304" pitchFamily="18" charset="0"/>
                <a:cs typeface="Times New Roman" panose="02020603050405020304" pitchFamily="18" charset="0"/>
              </a:rPr>
              <a:t>Does the technology provide the goods and services it must at a reasonable cost, including long term costs ?</a:t>
            </a:r>
          </a:p>
          <a:p>
            <a:pPr marL="800100" lvl="1" indent="-342900">
              <a:buFont typeface="Arial" panose="020B0604020202020204" pitchFamily="34" charset="0"/>
              <a:buChar char="•"/>
            </a:pPr>
            <a:r>
              <a:rPr lang="en-US" dirty="0" smtClean="0">
                <a:solidFill>
                  <a:srgbClr val="000000"/>
                </a:solidFill>
                <a:latin typeface="Times New Roman" panose="02020603050405020304" pitchFamily="18" charset="0"/>
                <a:cs typeface="Times New Roman" panose="02020603050405020304" pitchFamily="18" charset="0"/>
              </a:rPr>
              <a:t>Short term financial cost is generally easy to estimate</a:t>
            </a:r>
          </a:p>
          <a:p>
            <a:pPr marL="800100" lvl="1" indent="-342900">
              <a:buFont typeface="Arial" panose="020B0604020202020204" pitchFamily="34" charset="0"/>
              <a:buChar char="•"/>
            </a:pPr>
            <a:r>
              <a:rPr lang="en-US" dirty="0" smtClean="0">
                <a:solidFill>
                  <a:srgbClr val="000000"/>
                </a:solidFill>
                <a:latin typeface="Times New Roman" panose="02020603050405020304" pitchFamily="18" charset="0"/>
                <a:cs typeface="Times New Roman" panose="02020603050405020304" pitchFamily="18" charset="0"/>
              </a:rPr>
              <a:t>Long term cost, particularly those related to the quality of life, require judgement from the designer</a:t>
            </a:r>
          </a:p>
          <a:p>
            <a:endParaRPr lang="en-US" sz="2400" dirty="0">
              <a:solidFill>
                <a:srgbClr val="000000"/>
              </a:solidFill>
              <a:latin typeface="Times New Roman" panose="02020603050405020304" pitchFamily="18" charset="0"/>
              <a:cs typeface="Times New Roman" panose="02020603050405020304" pitchFamily="18" charset="0"/>
            </a:endParaRPr>
          </a:p>
          <a:p>
            <a:pPr marL="342900" indent="-342900">
              <a:buFont typeface="Arial" panose="020B0604020202020204" pitchFamily="34" charset="0"/>
              <a:buChar char="•"/>
            </a:pPr>
            <a:r>
              <a:rPr lang="en-US" sz="2000" b="1" dirty="0" smtClean="0">
                <a:solidFill>
                  <a:srgbClr val="000000"/>
                </a:solidFill>
                <a:latin typeface="Times New Roman" panose="02020603050405020304" pitchFamily="18" charset="0"/>
                <a:cs typeface="Times New Roman" panose="02020603050405020304" pitchFamily="18" charset="0"/>
              </a:rPr>
              <a:t>Does it have a desirable influence on the local culture now and will it in the future ?</a:t>
            </a:r>
          </a:p>
          <a:p>
            <a:pPr marL="800100" lvl="1" indent="-342900">
              <a:buFont typeface="Arial" panose="020B0604020202020204" pitchFamily="34" charset="0"/>
              <a:buChar char="•"/>
            </a:pPr>
            <a:r>
              <a:rPr lang="en-US" dirty="0" smtClean="0">
                <a:solidFill>
                  <a:srgbClr val="000000"/>
                </a:solidFill>
                <a:latin typeface="Times New Roman" panose="02020603050405020304" pitchFamily="18" charset="0"/>
                <a:cs typeface="Times New Roman" panose="02020603050405020304" pitchFamily="18" charset="0"/>
              </a:rPr>
              <a:t>Rapid technological changes almost always weaken an existing culture</a:t>
            </a:r>
          </a:p>
          <a:p>
            <a:pPr marL="800100" lvl="1" indent="-342900">
              <a:buFont typeface="Arial" panose="020B0604020202020204" pitchFamily="34" charset="0"/>
              <a:buChar char="•"/>
            </a:pPr>
            <a:r>
              <a:rPr lang="en-US" dirty="0" smtClean="0">
                <a:solidFill>
                  <a:srgbClr val="000000"/>
                </a:solidFill>
                <a:latin typeface="Times New Roman" panose="02020603050405020304" pitchFamily="18" charset="0"/>
                <a:cs typeface="Times New Roman" panose="02020603050405020304" pitchFamily="18" charset="0"/>
              </a:rPr>
              <a:t>Shared heritage is difficult to rebuilt once it is broken</a:t>
            </a:r>
          </a:p>
          <a:p>
            <a:r>
              <a:rPr lang="en-US" sz="2400" dirty="0">
                <a:solidFill>
                  <a:srgbClr val="000000"/>
                </a:solidFill>
                <a:latin typeface="Times New Roman" panose="02020603050405020304" pitchFamily="18" charset="0"/>
                <a:cs typeface="Times New Roman" panose="02020603050405020304" pitchFamily="18" charset="0"/>
              </a:rPr>
              <a:t>	</a:t>
            </a:r>
            <a:r>
              <a:rPr lang="en-US" sz="2400" dirty="0" smtClean="0">
                <a:solidFill>
                  <a:srgbClr val="000000"/>
                </a:solidFill>
                <a:latin typeface="Times New Roman" panose="02020603050405020304" pitchFamily="18" charset="0"/>
                <a:cs typeface="Times New Roman" panose="02020603050405020304" pitchFamily="18" charset="0"/>
              </a:rPr>
              <a:t>	</a:t>
            </a:r>
          </a:p>
        </p:txBody>
      </p:sp>
    </p:spTree>
    <p:extLst>
      <p:ext uri="{BB962C8B-B14F-4D97-AF65-F5344CB8AC3E}">
        <p14:creationId xmlns:p14="http://schemas.microsoft.com/office/powerpoint/2010/main" val="3105388677"/>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16406" y="304800"/>
            <a:ext cx="8574025" cy="990600"/>
          </a:xfrm>
        </p:spPr>
        <p:txBody>
          <a:bodyPr>
            <a:noAutofit/>
          </a:bodyPr>
          <a:lstStyle/>
          <a:p>
            <a:pPr algn="ctr"/>
            <a:r>
              <a:rPr lang="en-US" sz="4000" b="1" dirty="0" smtClean="0">
                <a:solidFill>
                  <a:srgbClr val="000000"/>
                </a:solidFill>
                <a:latin typeface="Times New Roman" panose="02020603050405020304" pitchFamily="18" charset="0"/>
                <a:cs typeface="Times New Roman" panose="02020603050405020304" pitchFamily="18" charset="0"/>
              </a:rPr>
              <a:t>Assignment 1</a:t>
            </a:r>
            <a:endParaRPr lang="en-US" sz="4000" b="1" dirty="0">
              <a:solidFill>
                <a:srgbClr val="000000"/>
              </a:solidFill>
              <a:latin typeface="Times New Roman" panose="02020603050405020304" pitchFamily="18" charset="0"/>
              <a:cs typeface="Times New Roman" panose="02020603050405020304" pitchFamily="18" charset="0"/>
            </a:endParaRPr>
          </a:p>
        </p:txBody>
      </p:sp>
      <p:sp>
        <p:nvSpPr>
          <p:cNvPr id="3" name="TextBox 2"/>
          <p:cNvSpPr txBox="1"/>
          <p:nvPr/>
        </p:nvSpPr>
        <p:spPr>
          <a:xfrm>
            <a:off x="998218" y="1752600"/>
            <a:ext cx="7010399" cy="4031873"/>
          </a:xfrm>
          <a:prstGeom prst="rect">
            <a:avLst/>
          </a:prstGeom>
          <a:noFill/>
        </p:spPr>
        <p:txBody>
          <a:bodyPr wrap="square" rtlCol="0">
            <a:spAutoFit/>
          </a:bodyPr>
          <a:lstStyle/>
          <a:p>
            <a:pPr marL="342900" indent="-342900">
              <a:buFont typeface="Arial" panose="020B0604020202020204" pitchFamily="34" charset="0"/>
              <a:buChar char="•"/>
            </a:pPr>
            <a:r>
              <a:rPr lang="en-US" sz="2000" b="1" dirty="0" smtClean="0">
                <a:solidFill>
                  <a:srgbClr val="000000"/>
                </a:solidFill>
                <a:latin typeface="Times New Roman" panose="02020603050405020304" pitchFamily="18" charset="0"/>
                <a:cs typeface="Times New Roman" panose="02020603050405020304" pitchFamily="18" charset="0"/>
              </a:rPr>
              <a:t>Read (articles available from class website)</a:t>
            </a:r>
          </a:p>
          <a:p>
            <a:pPr marL="800100" lvl="1" indent="-342900">
              <a:buFont typeface="Arial" panose="020B0604020202020204" pitchFamily="34" charset="0"/>
              <a:buChar char="•"/>
            </a:pPr>
            <a:r>
              <a:rPr lang="en-HK" b="1" dirty="0" smtClean="0"/>
              <a:t>Intermediate Technology</a:t>
            </a:r>
          </a:p>
          <a:p>
            <a:r>
              <a:rPr lang="en-HK" dirty="0" smtClean="0"/>
              <a:t>	Excerpts </a:t>
            </a:r>
            <a:r>
              <a:rPr lang="en-HK" dirty="0"/>
              <a:t>from</a:t>
            </a:r>
          </a:p>
          <a:p>
            <a:r>
              <a:rPr lang="en-US" i="1" dirty="0"/>
              <a:t>	Small is Beautiful: Economics as if People Mattered</a:t>
            </a:r>
          </a:p>
          <a:p>
            <a:r>
              <a:rPr lang="en-HK" dirty="0"/>
              <a:t>	E.F. Schumacher, 1973</a:t>
            </a:r>
            <a:endParaRPr lang="en-US" dirty="0">
              <a:solidFill>
                <a:srgbClr val="000000"/>
              </a:solidFill>
              <a:latin typeface="Times New Roman" panose="02020603050405020304" pitchFamily="18" charset="0"/>
              <a:cs typeface="Times New Roman" panose="02020603050405020304" pitchFamily="18" charset="0"/>
            </a:endParaRPr>
          </a:p>
          <a:p>
            <a:pPr marL="800100" lvl="1" indent="-342900">
              <a:buFont typeface="Arial" panose="020B0604020202020204" pitchFamily="34" charset="0"/>
              <a:buChar char="•"/>
            </a:pPr>
            <a:endParaRPr lang="en-HK" b="1" dirty="0"/>
          </a:p>
          <a:p>
            <a:pPr marL="800100" lvl="1" indent="-342900">
              <a:buFont typeface="Arial" panose="020B0604020202020204" pitchFamily="34" charset="0"/>
              <a:buChar char="•"/>
            </a:pPr>
            <a:r>
              <a:rPr lang="en-HK" b="1" dirty="0" smtClean="0"/>
              <a:t>The death of Appropriate Technology</a:t>
            </a:r>
          </a:p>
          <a:p>
            <a:pPr marL="800100" lvl="1" indent="-342900">
              <a:buFont typeface="Arial" panose="020B0604020202020204" pitchFamily="34" charset="0"/>
              <a:buChar char="•"/>
            </a:pPr>
            <a:endParaRPr lang="en-HK" b="1" dirty="0"/>
          </a:p>
          <a:p>
            <a:pPr marL="358775" lvl="1" indent="-342900">
              <a:buFont typeface="Arial" panose="020B0604020202020204" pitchFamily="34" charset="0"/>
              <a:buChar char="•"/>
            </a:pPr>
            <a:r>
              <a:rPr lang="en-HK" sz="2000" b="1" dirty="0" smtClean="0"/>
              <a:t>For each of the reading piece</a:t>
            </a:r>
          </a:p>
          <a:p>
            <a:r>
              <a:rPr lang="en-US" dirty="0" smtClean="0"/>
              <a:t>	Write </a:t>
            </a:r>
            <a:r>
              <a:rPr lang="en-US" dirty="0"/>
              <a:t>a one-page reaction piece </a:t>
            </a:r>
            <a:r>
              <a:rPr lang="en-US" dirty="0" smtClean="0"/>
              <a:t>to reflect on:</a:t>
            </a:r>
            <a:endParaRPr lang="en-US" dirty="0"/>
          </a:p>
          <a:p>
            <a:r>
              <a:rPr lang="en-US" dirty="0" smtClean="0"/>
              <a:t>	What </a:t>
            </a:r>
            <a:r>
              <a:rPr lang="en-US" dirty="0"/>
              <a:t>did you find interesting? </a:t>
            </a:r>
            <a:endParaRPr lang="en-US" dirty="0" smtClean="0"/>
          </a:p>
          <a:p>
            <a:r>
              <a:rPr lang="en-US" dirty="0"/>
              <a:t>	</a:t>
            </a:r>
            <a:r>
              <a:rPr lang="en-US" dirty="0" smtClean="0"/>
              <a:t>What </a:t>
            </a:r>
            <a:r>
              <a:rPr lang="en-US" dirty="0"/>
              <a:t>insights did you gain? </a:t>
            </a:r>
            <a:endParaRPr lang="en-US" dirty="0" smtClean="0"/>
          </a:p>
          <a:p>
            <a:r>
              <a:rPr lang="en-US" dirty="0"/>
              <a:t>	</a:t>
            </a:r>
            <a:r>
              <a:rPr lang="en-US" dirty="0" smtClean="0"/>
              <a:t>Do</a:t>
            </a:r>
            <a:r>
              <a:rPr lang="en-US" dirty="0"/>
              <a:t> </a:t>
            </a:r>
            <a:r>
              <a:rPr lang="en-US" dirty="0" smtClean="0"/>
              <a:t>you </a:t>
            </a:r>
            <a:r>
              <a:rPr lang="en-US" dirty="0"/>
              <a:t>agree or disagree with the author? </a:t>
            </a:r>
            <a:endParaRPr lang="en-US" dirty="0" smtClean="0"/>
          </a:p>
          <a:p>
            <a:r>
              <a:rPr lang="en-US" dirty="0"/>
              <a:t>	</a:t>
            </a:r>
            <a:r>
              <a:rPr lang="en-US" dirty="0" smtClean="0"/>
              <a:t>Did </a:t>
            </a:r>
            <a:r>
              <a:rPr lang="en-US" dirty="0"/>
              <a:t>you gain any </a:t>
            </a:r>
            <a:r>
              <a:rPr lang="en-US" dirty="0" smtClean="0"/>
              <a:t>new </a:t>
            </a:r>
            <a:r>
              <a:rPr lang="en-HK" dirty="0" smtClean="0"/>
              <a:t>perspectives</a:t>
            </a:r>
            <a:r>
              <a:rPr lang="en-HK" dirty="0"/>
              <a:t>?</a:t>
            </a:r>
            <a:endParaRPr lang="en-HK" sz="3200" b="1" dirty="0"/>
          </a:p>
        </p:txBody>
      </p:sp>
    </p:spTree>
    <p:extLst>
      <p:ext uri="{BB962C8B-B14F-4D97-AF65-F5344CB8AC3E}">
        <p14:creationId xmlns:p14="http://schemas.microsoft.com/office/powerpoint/2010/main" val="378389360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69973" y="228600"/>
            <a:ext cx="7851648" cy="990600"/>
          </a:xfrm>
        </p:spPr>
        <p:txBody>
          <a:bodyPr>
            <a:normAutofit/>
          </a:bodyPr>
          <a:lstStyle/>
          <a:p>
            <a:pPr algn="ctr"/>
            <a:r>
              <a:rPr lang="en-US" b="1" dirty="0" smtClean="0">
                <a:solidFill>
                  <a:srgbClr val="000000"/>
                </a:solidFill>
                <a:effectLst/>
                <a:latin typeface="Times New Roman" panose="02020603050405020304" pitchFamily="18" charset="0"/>
                <a:cs typeface="Times New Roman" panose="02020603050405020304" pitchFamily="18" charset="0"/>
              </a:rPr>
              <a:t>Technology Choice</a:t>
            </a:r>
            <a:endParaRPr lang="en-US" b="1" dirty="0">
              <a:solidFill>
                <a:srgbClr val="000000"/>
              </a:solidFill>
              <a:latin typeface="Times New Roman" panose="02020603050405020304" pitchFamily="18" charset="0"/>
              <a:cs typeface="Times New Roman" panose="02020603050405020304" pitchFamily="18" charset="0"/>
            </a:endParaRPr>
          </a:p>
        </p:txBody>
      </p:sp>
      <p:sp>
        <p:nvSpPr>
          <p:cNvPr id="3" name="TextBox 2"/>
          <p:cNvSpPr txBox="1"/>
          <p:nvPr/>
        </p:nvSpPr>
        <p:spPr>
          <a:xfrm>
            <a:off x="952497" y="1219200"/>
            <a:ext cx="7086599" cy="5539978"/>
          </a:xfrm>
          <a:prstGeom prst="rect">
            <a:avLst/>
          </a:prstGeom>
          <a:noFill/>
        </p:spPr>
        <p:txBody>
          <a:bodyPr wrap="square" rtlCol="0">
            <a:spAutoFit/>
          </a:bodyPr>
          <a:lstStyle/>
          <a:p>
            <a:pPr marL="342900" indent="-342900">
              <a:buFont typeface="Arial" panose="020B0604020202020204" pitchFamily="34" charset="0"/>
              <a:buChar char="•"/>
            </a:pPr>
            <a:r>
              <a:rPr lang="en-US" sz="2400" dirty="0" smtClean="0">
                <a:solidFill>
                  <a:srgbClr val="000000"/>
                </a:solidFill>
                <a:latin typeface="Times New Roman" panose="02020603050405020304" pitchFamily="18" charset="0"/>
                <a:cs typeface="Times New Roman" panose="02020603050405020304" pitchFamily="18" charset="0"/>
              </a:rPr>
              <a:t>Our lives are influenced by technological choice</a:t>
            </a:r>
          </a:p>
          <a:p>
            <a:pPr marL="342900" indent="-342900">
              <a:buFont typeface="Arial" panose="020B0604020202020204" pitchFamily="34" charset="0"/>
              <a:buChar char="•"/>
            </a:pPr>
            <a:endParaRPr lang="en-US" sz="2400" dirty="0" smtClean="0">
              <a:solidFill>
                <a:srgbClr val="000000"/>
              </a:solidFill>
              <a:latin typeface="Times New Roman" panose="02020603050405020304" pitchFamily="18" charset="0"/>
              <a:cs typeface="Times New Roman" panose="02020603050405020304" pitchFamily="18" charset="0"/>
            </a:endParaRPr>
          </a:p>
          <a:p>
            <a:pPr marL="800100" lvl="1" indent="-342900">
              <a:buFont typeface="Arial" panose="020B0604020202020204" pitchFamily="34" charset="0"/>
              <a:buChar char="•"/>
            </a:pPr>
            <a:r>
              <a:rPr lang="en-US" dirty="0" smtClean="0">
                <a:solidFill>
                  <a:srgbClr val="000000"/>
                </a:solidFill>
                <a:latin typeface="Times New Roman" panose="02020603050405020304" pitchFamily="18" charset="0"/>
                <a:cs typeface="Times New Roman" panose="02020603050405020304" pitchFamily="18" charset="0"/>
              </a:rPr>
              <a:t>Your decision to upgrade your phone to the latest model</a:t>
            </a:r>
          </a:p>
          <a:p>
            <a:pPr marL="800100" lvl="1" indent="-342900">
              <a:buFont typeface="Arial" panose="020B0604020202020204" pitchFamily="34" charset="0"/>
              <a:buChar char="•"/>
            </a:pPr>
            <a:endParaRPr lang="en-US" dirty="0">
              <a:solidFill>
                <a:srgbClr val="000000"/>
              </a:solidFill>
              <a:latin typeface="Times New Roman" panose="02020603050405020304" pitchFamily="18" charset="0"/>
              <a:cs typeface="Times New Roman" panose="02020603050405020304" pitchFamily="18" charset="0"/>
            </a:endParaRPr>
          </a:p>
          <a:p>
            <a:pPr marL="800100" lvl="1" indent="-342900">
              <a:buFont typeface="Arial" panose="020B0604020202020204" pitchFamily="34" charset="0"/>
              <a:buChar char="•"/>
            </a:pPr>
            <a:r>
              <a:rPr lang="en-US" dirty="0" smtClean="0">
                <a:solidFill>
                  <a:srgbClr val="000000"/>
                </a:solidFill>
                <a:latin typeface="Times New Roman" panose="02020603050405020304" pitchFamily="18" charset="0"/>
                <a:cs typeface="Times New Roman" panose="02020603050405020304" pitchFamily="18" charset="0"/>
              </a:rPr>
              <a:t>A government’s decision to promote “high-tech” large scale farming (with mechanized tools, chemical fertilizers, etc.) over small scale individual farm with single crops and natural fertilizer</a:t>
            </a:r>
          </a:p>
          <a:p>
            <a:pPr lvl="1"/>
            <a:endParaRPr lang="en-US" dirty="0" smtClean="0">
              <a:solidFill>
                <a:srgbClr val="000000"/>
              </a:solidFill>
              <a:latin typeface="Times New Roman" panose="02020603050405020304" pitchFamily="18" charset="0"/>
              <a:cs typeface="Times New Roman" panose="02020603050405020304" pitchFamily="18" charset="0"/>
            </a:endParaRPr>
          </a:p>
          <a:p>
            <a:pPr marL="800100" lvl="1" indent="-342900">
              <a:buFont typeface="Arial" panose="020B0604020202020204" pitchFamily="34" charset="0"/>
              <a:buChar char="•"/>
            </a:pPr>
            <a:r>
              <a:rPr lang="en-US" dirty="0" smtClean="0">
                <a:solidFill>
                  <a:srgbClr val="000000"/>
                </a:solidFill>
                <a:latin typeface="Times New Roman" panose="02020603050405020304" pitchFamily="18" charset="0"/>
                <a:cs typeface="Times New Roman" panose="02020603050405020304" pitchFamily="18" charset="0"/>
              </a:rPr>
              <a:t>The government’s decision to build new advanced bombers or other military weapons (replacing old ones)</a:t>
            </a:r>
          </a:p>
          <a:p>
            <a:pPr marL="800100" lvl="1" indent="-342900">
              <a:buFont typeface="Arial" panose="020B0604020202020204" pitchFamily="34" charset="0"/>
              <a:buChar char="•"/>
            </a:pPr>
            <a:endParaRPr lang="en-US" dirty="0">
              <a:solidFill>
                <a:srgbClr val="000000"/>
              </a:solidFill>
              <a:latin typeface="Times New Roman" panose="02020603050405020304" pitchFamily="18" charset="0"/>
              <a:cs typeface="Times New Roman" panose="02020603050405020304" pitchFamily="18" charset="0"/>
            </a:endParaRPr>
          </a:p>
          <a:p>
            <a:pPr marL="800100" lvl="1" indent="-342900">
              <a:buFont typeface="Arial" panose="020B0604020202020204" pitchFamily="34" charset="0"/>
              <a:buChar char="•"/>
            </a:pPr>
            <a:r>
              <a:rPr lang="en-US" dirty="0" smtClean="0">
                <a:solidFill>
                  <a:srgbClr val="000000"/>
                </a:solidFill>
                <a:latin typeface="Times New Roman" panose="02020603050405020304" pitchFamily="18" charset="0"/>
                <a:cs typeface="Times New Roman" panose="02020603050405020304" pitchFamily="18" charset="0"/>
              </a:rPr>
              <a:t>A researcher’s choice to pursue high speed photonic research using rare-earth materials (which is toxic and hazardous to miner)</a:t>
            </a:r>
          </a:p>
          <a:p>
            <a:pPr lvl="1"/>
            <a:endParaRPr lang="en-US" dirty="0" smtClean="0">
              <a:solidFill>
                <a:srgbClr val="000000"/>
              </a:solidFill>
              <a:latin typeface="Times New Roman" panose="02020603050405020304" pitchFamily="18" charset="0"/>
              <a:cs typeface="Times New Roman" panose="02020603050405020304" pitchFamily="18" charset="0"/>
            </a:endParaRPr>
          </a:p>
          <a:p>
            <a:pPr marL="800100" lvl="1" indent="-342900">
              <a:buFont typeface="Arial" panose="020B0604020202020204" pitchFamily="34" charset="0"/>
              <a:buChar char="•"/>
            </a:pPr>
            <a:r>
              <a:rPr lang="en-US" dirty="0" smtClean="0">
                <a:solidFill>
                  <a:srgbClr val="000000"/>
                </a:solidFill>
                <a:latin typeface="Times New Roman" panose="02020603050405020304" pitchFamily="18" charset="0"/>
                <a:cs typeface="Times New Roman" panose="02020603050405020304" pitchFamily="18" charset="0"/>
              </a:rPr>
              <a:t>A personal decision to install solar heating in the house</a:t>
            </a:r>
            <a:r>
              <a:rPr lang="en-US" dirty="0">
                <a:solidFill>
                  <a:srgbClr val="000000"/>
                </a:solidFill>
                <a:latin typeface="Times New Roman" panose="02020603050405020304" pitchFamily="18" charset="0"/>
                <a:cs typeface="Times New Roman" panose="02020603050405020304" pitchFamily="18" charset="0"/>
              </a:rPr>
              <a:t> </a:t>
            </a:r>
            <a:r>
              <a:rPr lang="en-US" dirty="0" smtClean="0">
                <a:solidFill>
                  <a:srgbClr val="000000"/>
                </a:solidFill>
                <a:latin typeface="Times New Roman" panose="02020603050405020304" pitchFamily="18" charset="0"/>
                <a:cs typeface="Times New Roman" panose="02020603050405020304" pitchFamily="18" charset="0"/>
              </a:rPr>
              <a:t>over an electric heating system</a:t>
            </a:r>
          </a:p>
          <a:p>
            <a:pPr marL="800100" lvl="1" indent="-342900">
              <a:buFont typeface="Arial" panose="020B0604020202020204" pitchFamily="34" charset="0"/>
              <a:buChar char="•"/>
            </a:pPr>
            <a:endParaRPr lang="en-US" dirty="0">
              <a:solidFill>
                <a:srgbClr val="000000"/>
              </a:solidFill>
              <a:latin typeface="Times New Roman" panose="02020603050405020304" pitchFamily="18" charset="0"/>
              <a:cs typeface="Times New Roman" panose="02020603050405020304" pitchFamily="18" charset="0"/>
            </a:endParaRPr>
          </a:p>
          <a:p>
            <a:pPr marL="800100" lvl="1" indent="-342900">
              <a:buFont typeface="Arial" panose="020B0604020202020204" pitchFamily="34" charset="0"/>
              <a:buChar char="•"/>
            </a:pPr>
            <a:r>
              <a:rPr lang="en-US" dirty="0" smtClean="0">
                <a:solidFill>
                  <a:srgbClr val="000000"/>
                </a:solidFill>
                <a:latin typeface="Times New Roman" panose="02020603050405020304" pitchFamily="18" charset="0"/>
                <a:cs typeface="Times New Roman" panose="02020603050405020304" pitchFamily="18" charset="0"/>
              </a:rPr>
              <a:t>A personal decision to drive a smaller, electric (or hybrid) car instead of a more powerful gasoline vehicle</a:t>
            </a:r>
          </a:p>
        </p:txBody>
      </p:sp>
    </p:spTree>
    <p:extLst>
      <p:ext uri="{BB962C8B-B14F-4D97-AF65-F5344CB8AC3E}">
        <p14:creationId xmlns:p14="http://schemas.microsoft.com/office/powerpoint/2010/main" val="173885052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69973" y="228600"/>
            <a:ext cx="7851648" cy="990600"/>
          </a:xfrm>
        </p:spPr>
        <p:txBody>
          <a:bodyPr>
            <a:normAutofit/>
          </a:bodyPr>
          <a:lstStyle/>
          <a:p>
            <a:pPr algn="ctr"/>
            <a:r>
              <a:rPr lang="en-US" b="1" dirty="0" smtClean="0">
                <a:solidFill>
                  <a:srgbClr val="000000"/>
                </a:solidFill>
                <a:effectLst/>
                <a:latin typeface="Times New Roman" panose="02020603050405020304" pitchFamily="18" charset="0"/>
                <a:cs typeface="Times New Roman" panose="02020603050405020304" pitchFamily="18" charset="0"/>
              </a:rPr>
              <a:t>Technology Choice</a:t>
            </a:r>
            <a:endParaRPr lang="en-US" b="1" dirty="0">
              <a:solidFill>
                <a:srgbClr val="000000"/>
              </a:solidFill>
              <a:latin typeface="Times New Roman" panose="02020603050405020304" pitchFamily="18" charset="0"/>
              <a:cs typeface="Times New Roman" panose="02020603050405020304" pitchFamily="18" charset="0"/>
            </a:endParaRPr>
          </a:p>
        </p:txBody>
      </p:sp>
      <p:sp>
        <p:nvSpPr>
          <p:cNvPr id="3" name="TextBox 2"/>
          <p:cNvSpPr txBox="1"/>
          <p:nvPr/>
        </p:nvSpPr>
        <p:spPr>
          <a:xfrm>
            <a:off x="952497" y="1219200"/>
            <a:ext cx="7086599" cy="3877985"/>
          </a:xfrm>
          <a:prstGeom prst="rect">
            <a:avLst/>
          </a:prstGeom>
          <a:noFill/>
        </p:spPr>
        <p:txBody>
          <a:bodyPr wrap="square" rtlCol="0">
            <a:spAutoFit/>
          </a:bodyPr>
          <a:lstStyle/>
          <a:p>
            <a:pPr marL="342900" indent="-342900">
              <a:buFont typeface="Arial" panose="020B0604020202020204" pitchFamily="34" charset="0"/>
              <a:buChar char="•"/>
            </a:pPr>
            <a:r>
              <a:rPr lang="en-US" sz="2400" dirty="0" smtClean="0">
                <a:solidFill>
                  <a:srgbClr val="000000"/>
                </a:solidFill>
                <a:latin typeface="Times New Roman" panose="02020603050405020304" pitchFamily="18" charset="0"/>
                <a:cs typeface="Times New Roman" panose="02020603050405020304" pitchFamily="18" charset="0"/>
              </a:rPr>
              <a:t>Our lives are influenced by technological choice</a:t>
            </a:r>
          </a:p>
          <a:p>
            <a:pPr marL="342900" indent="-342900">
              <a:buFont typeface="Arial" panose="020B0604020202020204" pitchFamily="34" charset="0"/>
              <a:buChar char="•"/>
            </a:pPr>
            <a:endParaRPr lang="en-US" sz="2400" dirty="0" smtClean="0">
              <a:solidFill>
                <a:srgbClr val="000000"/>
              </a:solidFill>
              <a:latin typeface="Times New Roman" panose="02020603050405020304" pitchFamily="18" charset="0"/>
              <a:cs typeface="Times New Roman" panose="02020603050405020304" pitchFamily="18" charset="0"/>
            </a:endParaRPr>
          </a:p>
          <a:p>
            <a:pPr marL="800100" lvl="1" indent="-342900">
              <a:buFont typeface="Arial" panose="020B0604020202020204" pitchFamily="34" charset="0"/>
              <a:buChar char="•"/>
            </a:pPr>
            <a:r>
              <a:rPr lang="en-US" dirty="0" smtClean="0">
                <a:solidFill>
                  <a:srgbClr val="000000"/>
                </a:solidFill>
                <a:latin typeface="Times New Roman" panose="02020603050405020304" pitchFamily="18" charset="0"/>
                <a:cs typeface="Times New Roman" panose="02020603050405020304" pitchFamily="18" charset="0"/>
              </a:rPr>
              <a:t>In developed countries like the US, most of the choices people made are for additional comfort and luxury, not for our basic need or for the good of humanity or the environment </a:t>
            </a:r>
          </a:p>
          <a:p>
            <a:pPr lvl="1"/>
            <a:endParaRPr lang="en-US" dirty="0">
              <a:solidFill>
                <a:srgbClr val="000000"/>
              </a:solidFill>
              <a:latin typeface="Times New Roman" panose="02020603050405020304" pitchFamily="18" charset="0"/>
              <a:cs typeface="Times New Roman" panose="02020603050405020304" pitchFamily="18" charset="0"/>
            </a:endParaRPr>
          </a:p>
          <a:p>
            <a:pPr marL="800100" lvl="1" indent="-342900">
              <a:buFont typeface="Arial" panose="020B0604020202020204" pitchFamily="34" charset="0"/>
              <a:buChar char="•"/>
            </a:pPr>
            <a:r>
              <a:rPr lang="en-US" dirty="0" smtClean="0">
                <a:solidFill>
                  <a:srgbClr val="000000"/>
                </a:solidFill>
                <a:latin typeface="Times New Roman" panose="02020603050405020304" pitchFamily="18" charset="0"/>
                <a:cs typeface="Times New Roman" panose="02020603050405020304" pitchFamily="18" charset="0"/>
              </a:rPr>
              <a:t>A company’s choice of technology (for research or applications) is based on profit and targeted for the top 10% of the economic ladder (i.e. the upper middle class with the spending power)</a:t>
            </a:r>
          </a:p>
          <a:p>
            <a:pPr lvl="1"/>
            <a:endParaRPr lang="en-US" dirty="0" smtClean="0">
              <a:solidFill>
                <a:srgbClr val="000000"/>
              </a:solidFill>
              <a:latin typeface="Times New Roman" panose="02020603050405020304" pitchFamily="18" charset="0"/>
              <a:cs typeface="Times New Roman" panose="02020603050405020304" pitchFamily="18" charset="0"/>
            </a:endParaRPr>
          </a:p>
          <a:p>
            <a:pPr marL="800100" lvl="1" indent="-342900">
              <a:buFont typeface="Arial" panose="020B0604020202020204" pitchFamily="34" charset="0"/>
              <a:buChar char="•"/>
            </a:pPr>
            <a:r>
              <a:rPr lang="en-US" dirty="0" smtClean="0">
                <a:solidFill>
                  <a:srgbClr val="000000"/>
                </a:solidFill>
                <a:latin typeface="Times New Roman" panose="02020603050405020304" pitchFamily="18" charset="0"/>
                <a:cs typeface="Times New Roman" panose="02020603050405020304" pitchFamily="18" charset="0"/>
              </a:rPr>
              <a:t>The research advances achieved over the past two decades have benefitted largely the top 20% of the economic ladder</a:t>
            </a:r>
          </a:p>
          <a:p>
            <a:pPr marL="800100" lvl="1" indent="-342900">
              <a:buFont typeface="Arial" panose="020B0604020202020204" pitchFamily="34" charset="0"/>
              <a:buChar char="•"/>
            </a:pPr>
            <a:endParaRPr lang="en-US" dirty="0">
              <a:solidFill>
                <a:srgbClr val="00000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01753302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08786" y="533400"/>
            <a:ext cx="8802626" cy="990600"/>
          </a:xfrm>
        </p:spPr>
        <p:txBody>
          <a:bodyPr>
            <a:normAutofit/>
          </a:bodyPr>
          <a:lstStyle/>
          <a:p>
            <a:pPr algn="ctr"/>
            <a:r>
              <a:rPr lang="en-US" sz="4800" b="1" dirty="0" smtClean="0">
                <a:solidFill>
                  <a:srgbClr val="000000"/>
                </a:solidFill>
                <a:latin typeface="Times New Roman" panose="02020603050405020304" pitchFamily="18" charset="0"/>
                <a:cs typeface="Times New Roman" panose="02020603050405020304" pitchFamily="18" charset="0"/>
              </a:rPr>
              <a:t>Appropriate Technology</a:t>
            </a:r>
            <a:endParaRPr lang="en-US" sz="4800" b="1" dirty="0">
              <a:solidFill>
                <a:srgbClr val="000000"/>
              </a:solidFill>
              <a:latin typeface="Times New Roman" panose="02020603050405020304" pitchFamily="18" charset="0"/>
              <a:cs typeface="Times New Roman" panose="02020603050405020304" pitchFamily="18" charset="0"/>
            </a:endParaRPr>
          </a:p>
        </p:txBody>
      </p:sp>
      <p:sp>
        <p:nvSpPr>
          <p:cNvPr id="3" name="TextBox 2"/>
          <p:cNvSpPr txBox="1"/>
          <p:nvPr/>
        </p:nvSpPr>
        <p:spPr>
          <a:xfrm>
            <a:off x="990599" y="1600200"/>
            <a:ext cx="7238999" cy="2677656"/>
          </a:xfrm>
          <a:prstGeom prst="rect">
            <a:avLst/>
          </a:prstGeom>
          <a:noFill/>
        </p:spPr>
        <p:txBody>
          <a:bodyPr wrap="square" rtlCol="0">
            <a:spAutoFit/>
          </a:bodyPr>
          <a:lstStyle/>
          <a:p>
            <a:pPr marL="342900" indent="-342900">
              <a:buFont typeface="Arial" panose="020B0604020202020204" pitchFamily="34" charset="0"/>
              <a:buChar char="•"/>
            </a:pPr>
            <a:r>
              <a:rPr lang="en-US" sz="2400" dirty="0" smtClean="0">
                <a:solidFill>
                  <a:srgbClr val="000000"/>
                </a:solidFill>
                <a:latin typeface="Times New Roman" panose="02020603050405020304" pitchFamily="18" charset="0"/>
                <a:cs typeface="Times New Roman" panose="02020603050405020304" pitchFamily="18" charset="0"/>
              </a:rPr>
              <a:t>The term “appropriate” applies to both the choice of the technology and also the recipients of the technology.</a:t>
            </a:r>
          </a:p>
          <a:p>
            <a:pPr marL="342900" indent="-342900">
              <a:buFont typeface="Arial" panose="020B0604020202020204" pitchFamily="34" charset="0"/>
              <a:buChar char="•"/>
            </a:pPr>
            <a:endParaRPr lang="en-US" sz="2400" dirty="0">
              <a:solidFill>
                <a:srgbClr val="000000"/>
              </a:solidFill>
              <a:latin typeface="Times New Roman" panose="02020603050405020304" pitchFamily="18" charset="0"/>
              <a:cs typeface="Times New Roman" panose="02020603050405020304" pitchFamily="18" charset="0"/>
            </a:endParaRPr>
          </a:p>
          <a:p>
            <a:pPr marL="342900" indent="-342900">
              <a:buFont typeface="Arial" panose="020B0604020202020204" pitchFamily="34" charset="0"/>
              <a:buChar char="•"/>
            </a:pPr>
            <a:r>
              <a:rPr lang="en-US" sz="2400" dirty="0" smtClean="0">
                <a:solidFill>
                  <a:srgbClr val="000000"/>
                </a:solidFill>
                <a:latin typeface="Times New Roman" panose="02020603050405020304" pitchFamily="18" charset="0"/>
                <a:cs typeface="Times New Roman" panose="02020603050405020304" pitchFamily="18" charset="0"/>
              </a:rPr>
              <a:t>All Technology is “Appropriate” somewhere, but in the course, we focus on a more narrow definition</a:t>
            </a:r>
          </a:p>
          <a:p>
            <a:pPr marL="342900" indent="-342900">
              <a:buFont typeface="Arial" panose="020B0604020202020204" pitchFamily="34" charset="0"/>
              <a:buChar char="•"/>
            </a:pPr>
            <a:endParaRPr lang="en-US" sz="2400" dirty="0">
              <a:solidFill>
                <a:srgbClr val="00000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98715713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08786" y="533400"/>
            <a:ext cx="8802626" cy="990600"/>
          </a:xfrm>
        </p:spPr>
        <p:txBody>
          <a:bodyPr>
            <a:normAutofit/>
          </a:bodyPr>
          <a:lstStyle/>
          <a:p>
            <a:pPr algn="ctr"/>
            <a:r>
              <a:rPr lang="en-US" sz="4800" b="1" dirty="0" smtClean="0">
                <a:solidFill>
                  <a:srgbClr val="000000"/>
                </a:solidFill>
                <a:latin typeface="Times New Roman" panose="02020603050405020304" pitchFamily="18" charset="0"/>
                <a:cs typeface="Times New Roman" panose="02020603050405020304" pitchFamily="18" charset="0"/>
              </a:rPr>
              <a:t>Appropriate Technology</a:t>
            </a:r>
            <a:endParaRPr lang="en-US" sz="4800" b="1" dirty="0">
              <a:solidFill>
                <a:srgbClr val="000000"/>
              </a:solidFill>
              <a:latin typeface="Times New Roman" panose="02020603050405020304" pitchFamily="18" charset="0"/>
              <a:cs typeface="Times New Roman" panose="02020603050405020304" pitchFamily="18" charset="0"/>
            </a:endParaRPr>
          </a:p>
        </p:txBody>
      </p:sp>
      <p:sp>
        <p:nvSpPr>
          <p:cNvPr id="3" name="TextBox 2"/>
          <p:cNvSpPr txBox="1"/>
          <p:nvPr/>
        </p:nvSpPr>
        <p:spPr>
          <a:xfrm>
            <a:off x="990599" y="1828800"/>
            <a:ext cx="7238999" cy="4124206"/>
          </a:xfrm>
          <a:prstGeom prst="rect">
            <a:avLst/>
          </a:prstGeom>
          <a:noFill/>
        </p:spPr>
        <p:txBody>
          <a:bodyPr wrap="square" rtlCol="0">
            <a:spAutoFit/>
          </a:bodyPr>
          <a:lstStyle/>
          <a:p>
            <a:pPr marL="342900" indent="-342900">
              <a:buFont typeface="Arial" panose="020B0604020202020204" pitchFamily="34" charset="0"/>
              <a:buChar char="•"/>
            </a:pPr>
            <a:r>
              <a:rPr lang="en-US" sz="2400" b="1" dirty="0" smtClean="0">
                <a:solidFill>
                  <a:srgbClr val="000000"/>
                </a:solidFill>
                <a:latin typeface="Times New Roman" panose="02020603050405020304" pitchFamily="18" charset="0"/>
                <a:cs typeface="Times New Roman" panose="02020603050405020304" pitchFamily="18" charset="0"/>
              </a:rPr>
              <a:t>Definition by The US Congress’s Office of Technology Assessment (1981)</a:t>
            </a:r>
          </a:p>
          <a:p>
            <a:pPr marL="800100" lvl="1" indent="-342900">
              <a:buFont typeface="Arial" panose="020B0604020202020204" pitchFamily="34" charset="0"/>
              <a:buChar char="•"/>
            </a:pPr>
            <a:r>
              <a:rPr lang="en-US" sz="2000" dirty="0" smtClean="0">
                <a:solidFill>
                  <a:srgbClr val="000000"/>
                </a:solidFill>
                <a:latin typeface="Times New Roman" panose="02020603050405020304" pitchFamily="18" charset="0"/>
                <a:cs typeface="Times New Roman" panose="02020603050405020304" pitchFamily="18" charset="0"/>
              </a:rPr>
              <a:t>Appropriate technology is “small scale, energy efficient, environmentally sound, labor intensive and controlled by local community”</a:t>
            </a:r>
          </a:p>
          <a:p>
            <a:endParaRPr lang="en-US" sz="2400" dirty="0" smtClean="0">
              <a:solidFill>
                <a:srgbClr val="000000"/>
              </a:solidFill>
              <a:latin typeface="Times New Roman" panose="02020603050405020304" pitchFamily="18" charset="0"/>
              <a:cs typeface="Times New Roman" panose="02020603050405020304" pitchFamily="18" charset="0"/>
            </a:endParaRPr>
          </a:p>
          <a:p>
            <a:pPr marL="342900" indent="-342900">
              <a:buFont typeface="Arial" panose="020B0604020202020204" pitchFamily="34" charset="0"/>
              <a:buChar char="•"/>
            </a:pPr>
            <a:r>
              <a:rPr lang="en-US" sz="2400" b="1" dirty="0" smtClean="0">
                <a:solidFill>
                  <a:srgbClr val="000000"/>
                </a:solidFill>
                <a:latin typeface="Times New Roman" panose="02020603050405020304" pitchFamily="18" charset="0"/>
                <a:cs typeface="Times New Roman" panose="02020603050405020304" pitchFamily="18" charset="0"/>
              </a:rPr>
              <a:t>Addition from The Intermediate Technology Development Group (started in 1976, with the objective of  “betterment of developing countries”)</a:t>
            </a:r>
          </a:p>
          <a:p>
            <a:pPr marL="800100" lvl="1" indent="-342900">
              <a:buFont typeface="Arial" panose="020B0604020202020204" pitchFamily="34" charset="0"/>
              <a:buChar char="•"/>
            </a:pPr>
            <a:r>
              <a:rPr lang="en-US" sz="2000" dirty="0" smtClean="0">
                <a:solidFill>
                  <a:srgbClr val="000000"/>
                </a:solidFill>
                <a:latin typeface="Times New Roman" panose="02020603050405020304" pitchFamily="18" charset="0"/>
                <a:cs typeface="Times New Roman" panose="02020603050405020304" pitchFamily="18" charset="0"/>
              </a:rPr>
              <a:t>The technology must be simple enough to be maintained by the people using it</a:t>
            </a:r>
          </a:p>
          <a:p>
            <a:pPr lvl="1"/>
            <a:endParaRPr lang="en-US" dirty="0" smtClean="0">
              <a:solidFill>
                <a:srgbClr val="00000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37891774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28600" y="152400"/>
            <a:ext cx="8802626" cy="990600"/>
          </a:xfrm>
        </p:spPr>
        <p:txBody>
          <a:bodyPr>
            <a:normAutofit/>
          </a:bodyPr>
          <a:lstStyle/>
          <a:p>
            <a:pPr algn="ctr"/>
            <a:r>
              <a:rPr lang="en-US" sz="4800" b="1" dirty="0" smtClean="0">
                <a:solidFill>
                  <a:srgbClr val="000000"/>
                </a:solidFill>
                <a:latin typeface="Times New Roman" panose="02020603050405020304" pitchFamily="18" charset="0"/>
                <a:cs typeface="Times New Roman" panose="02020603050405020304" pitchFamily="18" charset="0"/>
              </a:rPr>
              <a:t>Appropriate Technology</a:t>
            </a:r>
            <a:endParaRPr lang="en-US" sz="4800" b="1" dirty="0">
              <a:solidFill>
                <a:srgbClr val="000000"/>
              </a:solidFill>
              <a:latin typeface="Times New Roman" panose="02020603050405020304" pitchFamily="18" charset="0"/>
              <a:cs typeface="Times New Roman" panose="02020603050405020304" pitchFamily="18" charset="0"/>
            </a:endParaRPr>
          </a:p>
        </p:txBody>
      </p:sp>
      <p:sp>
        <p:nvSpPr>
          <p:cNvPr id="3" name="TextBox 2"/>
          <p:cNvSpPr txBox="1"/>
          <p:nvPr/>
        </p:nvSpPr>
        <p:spPr>
          <a:xfrm>
            <a:off x="914400" y="1143000"/>
            <a:ext cx="7238999" cy="5786199"/>
          </a:xfrm>
          <a:prstGeom prst="rect">
            <a:avLst/>
          </a:prstGeom>
          <a:noFill/>
        </p:spPr>
        <p:txBody>
          <a:bodyPr wrap="square" rtlCol="0">
            <a:spAutoFit/>
          </a:bodyPr>
          <a:lstStyle/>
          <a:p>
            <a:pPr marL="342900" indent="-342900">
              <a:buFont typeface="Arial" panose="020B0604020202020204" pitchFamily="34" charset="0"/>
              <a:buChar char="•"/>
            </a:pPr>
            <a:r>
              <a:rPr lang="en-US" sz="2000" dirty="0" smtClean="0">
                <a:solidFill>
                  <a:srgbClr val="000000"/>
                </a:solidFill>
                <a:latin typeface="Times New Roman" panose="02020603050405020304" pitchFamily="18" charset="0"/>
                <a:cs typeface="Times New Roman" panose="02020603050405020304" pitchFamily="18" charset="0"/>
              </a:rPr>
              <a:t>Appropriate technology is</a:t>
            </a:r>
          </a:p>
          <a:p>
            <a:pPr marL="800100" lvl="1" indent="-342900">
              <a:buFont typeface="Arial" panose="020B0604020202020204" pitchFamily="34" charset="0"/>
              <a:buChar char="•"/>
            </a:pPr>
            <a:r>
              <a:rPr lang="en-US" dirty="0" smtClean="0">
                <a:solidFill>
                  <a:srgbClr val="000000"/>
                </a:solidFill>
                <a:latin typeface="Times New Roman" panose="02020603050405020304" pitchFamily="18" charset="0"/>
                <a:cs typeface="Times New Roman" panose="02020603050405020304" pitchFamily="18" charset="0"/>
              </a:rPr>
              <a:t>Small scale</a:t>
            </a:r>
          </a:p>
          <a:p>
            <a:pPr marL="800100" lvl="1" indent="-342900">
              <a:buFont typeface="Arial" panose="020B0604020202020204" pitchFamily="34" charset="0"/>
              <a:buChar char="•"/>
            </a:pPr>
            <a:r>
              <a:rPr lang="en-US" dirty="0" smtClean="0">
                <a:solidFill>
                  <a:srgbClr val="000000"/>
                </a:solidFill>
                <a:latin typeface="Times New Roman" panose="02020603050405020304" pitchFamily="18" charset="0"/>
                <a:cs typeface="Times New Roman" panose="02020603050405020304" pitchFamily="18" charset="0"/>
              </a:rPr>
              <a:t>Energy efficient</a:t>
            </a:r>
          </a:p>
          <a:p>
            <a:pPr marL="800100" lvl="1" indent="-342900">
              <a:buFont typeface="Arial" panose="020B0604020202020204" pitchFamily="34" charset="0"/>
              <a:buChar char="•"/>
            </a:pPr>
            <a:r>
              <a:rPr lang="en-US" dirty="0" smtClean="0">
                <a:solidFill>
                  <a:srgbClr val="000000"/>
                </a:solidFill>
                <a:latin typeface="Times New Roman" panose="02020603050405020304" pitchFamily="18" charset="0"/>
                <a:cs typeface="Times New Roman" panose="02020603050405020304" pitchFamily="18" charset="0"/>
              </a:rPr>
              <a:t>Environmentally sound</a:t>
            </a:r>
          </a:p>
          <a:p>
            <a:pPr marL="800100" lvl="1" indent="-342900">
              <a:buFont typeface="Arial" panose="020B0604020202020204" pitchFamily="34" charset="0"/>
              <a:buChar char="•"/>
            </a:pPr>
            <a:r>
              <a:rPr lang="en-US" dirty="0" smtClean="0">
                <a:solidFill>
                  <a:srgbClr val="000000"/>
                </a:solidFill>
                <a:latin typeface="Times New Roman" panose="02020603050405020304" pitchFamily="18" charset="0"/>
                <a:cs typeface="Times New Roman" panose="02020603050405020304" pitchFamily="18" charset="0"/>
              </a:rPr>
              <a:t>Labor intensive</a:t>
            </a:r>
          </a:p>
          <a:p>
            <a:pPr marL="800100" lvl="1" indent="-342900">
              <a:buFont typeface="Arial" panose="020B0604020202020204" pitchFamily="34" charset="0"/>
              <a:buChar char="•"/>
            </a:pPr>
            <a:r>
              <a:rPr lang="en-US" dirty="0" smtClean="0">
                <a:solidFill>
                  <a:srgbClr val="000000"/>
                </a:solidFill>
                <a:latin typeface="Times New Roman" panose="02020603050405020304" pitchFamily="18" charset="0"/>
                <a:cs typeface="Times New Roman" panose="02020603050405020304" pitchFamily="18" charset="0"/>
              </a:rPr>
              <a:t>Controlled by local community</a:t>
            </a:r>
          </a:p>
          <a:p>
            <a:pPr marL="800100" lvl="1" indent="-342900">
              <a:buFont typeface="Arial" panose="020B0604020202020204" pitchFamily="34" charset="0"/>
              <a:buChar char="•"/>
            </a:pPr>
            <a:endParaRPr lang="en-US" sz="2000" dirty="0">
              <a:solidFill>
                <a:srgbClr val="000000"/>
              </a:solidFill>
              <a:latin typeface="Times New Roman" panose="02020603050405020304" pitchFamily="18" charset="0"/>
              <a:cs typeface="Times New Roman" panose="02020603050405020304" pitchFamily="18" charset="0"/>
            </a:endParaRPr>
          </a:p>
          <a:p>
            <a:pPr marL="358775" lvl="1" indent="-342900">
              <a:buFont typeface="Arial" panose="020B0604020202020204" pitchFamily="34" charset="0"/>
              <a:buChar char="•"/>
            </a:pPr>
            <a:r>
              <a:rPr lang="en-US" sz="2000" dirty="0" smtClean="0">
                <a:solidFill>
                  <a:srgbClr val="000000"/>
                </a:solidFill>
                <a:latin typeface="Times New Roman" panose="02020603050405020304" pitchFamily="18" charset="0"/>
                <a:cs typeface="Times New Roman" panose="02020603050405020304" pitchFamily="18" charset="0"/>
              </a:rPr>
              <a:t>The technology must match both the user and the need in complexity and scale</a:t>
            </a:r>
          </a:p>
          <a:p>
            <a:pPr marL="358775" lvl="1" indent="-342900">
              <a:buFont typeface="Arial" panose="020B0604020202020204" pitchFamily="34" charset="0"/>
              <a:buChar char="•"/>
            </a:pPr>
            <a:endParaRPr lang="en-US" sz="2000" dirty="0">
              <a:solidFill>
                <a:srgbClr val="000000"/>
              </a:solidFill>
              <a:latin typeface="Times New Roman" panose="02020603050405020304" pitchFamily="18" charset="0"/>
              <a:cs typeface="Times New Roman" panose="02020603050405020304" pitchFamily="18" charset="0"/>
            </a:endParaRPr>
          </a:p>
          <a:p>
            <a:pPr marL="358775" lvl="1" indent="-342900">
              <a:buFont typeface="Arial" panose="020B0604020202020204" pitchFamily="34" charset="0"/>
              <a:buChar char="•"/>
            </a:pPr>
            <a:r>
              <a:rPr lang="en-US" sz="2000" dirty="0" smtClean="0">
                <a:solidFill>
                  <a:srgbClr val="000000"/>
                </a:solidFill>
                <a:latin typeface="Times New Roman" panose="02020603050405020304" pitchFamily="18" charset="0"/>
                <a:cs typeface="Times New Roman" panose="02020603050405020304" pitchFamily="18" charset="0"/>
              </a:rPr>
              <a:t>It addresses both management issues as well as economic issues</a:t>
            </a:r>
          </a:p>
          <a:p>
            <a:endParaRPr lang="en-US" sz="2000" dirty="0" smtClean="0">
              <a:solidFill>
                <a:srgbClr val="000000"/>
              </a:solidFill>
              <a:latin typeface="Times New Roman" panose="02020603050405020304" pitchFamily="18" charset="0"/>
              <a:cs typeface="Times New Roman" panose="02020603050405020304" pitchFamily="18" charset="0"/>
            </a:endParaRPr>
          </a:p>
          <a:p>
            <a:pPr marL="342900" indent="-342900">
              <a:buFont typeface="Arial" panose="020B0604020202020204" pitchFamily="34" charset="0"/>
              <a:buChar char="•"/>
            </a:pPr>
            <a:r>
              <a:rPr lang="en-US" sz="2000" dirty="0" smtClean="0">
                <a:solidFill>
                  <a:srgbClr val="000000"/>
                </a:solidFill>
                <a:latin typeface="Times New Roman" panose="02020603050405020304" pitchFamily="18" charset="0"/>
                <a:cs typeface="Times New Roman" panose="02020603050405020304" pitchFamily="18" charset="0"/>
              </a:rPr>
              <a:t>The concept is applicable to many situations both in the US and the developing world.</a:t>
            </a:r>
          </a:p>
          <a:p>
            <a:pPr marL="342900" indent="-342900">
              <a:buFont typeface="Arial" panose="020B0604020202020204" pitchFamily="34" charset="0"/>
              <a:buChar char="•"/>
            </a:pPr>
            <a:endParaRPr lang="en-US" sz="2000" dirty="0">
              <a:solidFill>
                <a:srgbClr val="000000"/>
              </a:solidFill>
              <a:latin typeface="Times New Roman" panose="02020603050405020304" pitchFamily="18" charset="0"/>
              <a:cs typeface="Times New Roman" panose="02020603050405020304" pitchFamily="18" charset="0"/>
            </a:endParaRPr>
          </a:p>
          <a:p>
            <a:pPr marL="342900" indent="-342900">
              <a:buFont typeface="Arial" panose="020B0604020202020204" pitchFamily="34" charset="0"/>
              <a:buChar char="•"/>
            </a:pPr>
            <a:r>
              <a:rPr lang="en-US" sz="2000" dirty="0" smtClean="0">
                <a:solidFill>
                  <a:srgbClr val="000000"/>
                </a:solidFill>
                <a:latin typeface="Times New Roman" panose="02020603050405020304" pitchFamily="18" charset="0"/>
                <a:cs typeface="Times New Roman" panose="02020603050405020304" pitchFamily="18" charset="0"/>
              </a:rPr>
              <a:t>However, a concept which works in one community might not make sense somewhere else.  Application of appropriate technology needs critical and serious evaluation.</a:t>
            </a:r>
          </a:p>
          <a:p>
            <a:pPr lvl="1"/>
            <a:endParaRPr lang="en-US" sz="2000" dirty="0" smtClean="0">
              <a:solidFill>
                <a:srgbClr val="00000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26514243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28600" y="152400"/>
            <a:ext cx="8802626" cy="990600"/>
          </a:xfrm>
        </p:spPr>
        <p:txBody>
          <a:bodyPr>
            <a:normAutofit/>
          </a:bodyPr>
          <a:lstStyle/>
          <a:p>
            <a:pPr algn="ctr"/>
            <a:r>
              <a:rPr lang="en-US" sz="4800" b="1" dirty="0" smtClean="0">
                <a:solidFill>
                  <a:srgbClr val="000000"/>
                </a:solidFill>
                <a:latin typeface="Times New Roman" panose="02020603050405020304" pitchFamily="18" charset="0"/>
                <a:cs typeface="Times New Roman" panose="02020603050405020304" pitchFamily="18" charset="0"/>
              </a:rPr>
              <a:t>Appropriate Technology</a:t>
            </a:r>
            <a:endParaRPr lang="en-US" sz="4800" b="1" dirty="0">
              <a:solidFill>
                <a:srgbClr val="000000"/>
              </a:solidFill>
              <a:latin typeface="Times New Roman" panose="02020603050405020304" pitchFamily="18" charset="0"/>
              <a:cs typeface="Times New Roman" panose="02020603050405020304" pitchFamily="18" charset="0"/>
            </a:endParaRPr>
          </a:p>
        </p:txBody>
      </p:sp>
      <p:sp>
        <p:nvSpPr>
          <p:cNvPr id="3" name="TextBox 2"/>
          <p:cNvSpPr txBox="1"/>
          <p:nvPr/>
        </p:nvSpPr>
        <p:spPr>
          <a:xfrm>
            <a:off x="914400" y="1143000"/>
            <a:ext cx="7238999" cy="5293757"/>
          </a:xfrm>
          <a:prstGeom prst="rect">
            <a:avLst/>
          </a:prstGeom>
          <a:noFill/>
        </p:spPr>
        <p:txBody>
          <a:bodyPr wrap="square" rtlCol="0">
            <a:spAutoFit/>
          </a:bodyPr>
          <a:lstStyle/>
          <a:p>
            <a:pPr marL="342900" indent="-342900">
              <a:buFont typeface="Arial" panose="020B0604020202020204" pitchFamily="34" charset="0"/>
              <a:buChar char="•"/>
            </a:pPr>
            <a:r>
              <a:rPr lang="en-US" sz="2000" dirty="0" smtClean="0">
                <a:solidFill>
                  <a:srgbClr val="000000"/>
                </a:solidFill>
                <a:latin typeface="Times New Roman" panose="02020603050405020304" pitchFamily="18" charset="0"/>
                <a:cs typeface="Times New Roman" panose="02020603050405020304" pitchFamily="18" charset="0"/>
              </a:rPr>
              <a:t>Examples of mismatch between user and needs</a:t>
            </a:r>
          </a:p>
          <a:p>
            <a:endParaRPr lang="en-US" dirty="0">
              <a:solidFill>
                <a:srgbClr val="000000"/>
              </a:solidFill>
              <a:latin typeface="Times New Roman" panose="02020603050405020304" pitchFamily="18" charset="0"/>
              <a:cs typeface="Times New Roman" panose="02020603050405020304" pitchFamily="18" charset="0"/>
            </a:endParaRPr>
          </a:p>
          <a:p>
            <a:pPr marL="800100" lvl="1" indent="-342900">
              <a:buFont typeface="Arial" panose="020B0604020202020204" pitchFamily="34" charset="0"/>
              <a:buChar char="•"/>
            </a:pPr>
            <a:r>
              <a:rPr lang="en-US" sz="2000" dirty="0" smtClean="0">
                <a:solidFill>
                  <a:srgbClr val="000000"/>
                </a:solidFill>
                <a:latin typeface="Times New Roman" panose="02020603050405020304" pitchFamily="18" charset="0"/>
                <a:cs typeface="Times New Roman" panose="02020603050405020304" pitchFamily="18" charset="0"/>
              </a:rPr>
              <a:t>A village in Botswana received 10 combines (grain harvesting machines) as part of an aid project.  When these machines broke down, there were no trained mechanics and no spare parts.  Farmers continue to use traditional methods while machines lie rusting at the edge of the field.</a:t>
            </a:r>
          </a:p>
          <a:p>
            <a:pPr lvl="1"/>
            <a:endParaRPr lang="en-US" sz="2000" dirty="0" smtClean="0">
              <a:solidFill>
                <a:srgbClr val="000000"/>
              </a:solidFill>
              <a:latin typeface="Times New Roman" panose="02020603050405020304" pitchFamily="18" charset="0"/>
              <a:cs typeface="Times New Roman" panose="02020603050405020304" pitchFamily="18" charset="0"/>
            </a:endParaRPr>
          </a:p>
          <a:p>
            <a:pPr marL="800100" lvl="1" indent="-342900">
              <a:buFont typeface="Arial" panose="020B0604020202020204" pitchFamily="34" charset="0"/>
              <a:buChar char="•"/>
            </a:pPr>
            <a:r>
              <a:rPr lang="en-US" sz="2000" dirty="0" smtClean="0">
                <a:solidFill>
                  <a:srgbClr val="000000"/>
                </a:solidFill>
                <a:latin typeface="Times New Roman" panose="02020603050405020304" pitchFamily="18" charset="0"/>
                <a:cs typeface="Times New Roman" panose="02020603050405020304" pitchFamily="18" charset="0"/>
              </a:rPr>
              <a:t>A small village community in the Marshall Islands receives a space-age photovoltaic system to provide electricity for lighting.  After installation, it was determined there is no need for such a sophisticated system.</a:t>
            </a:r>
          </a:p>
          <a:p>
            <a:pPr lvl="1"/>
            <a:endParaRPr lang="en-US" sz="2000" dirty="0" smtClean="0">
              <a:solidFill>
                <a:srgbClr val="000000"/>
              </a:solidFill>
              <a:latin typeface="Times New Roman" panose="02020603050405020304" pitchFamily="18" charset="0"/>
              <a:cs typeface="Times New Roman" panose="02020603050405020304" pitchFamily="18" charset="0"/>
            </a:endParaRPr>
          </a:p>
          <a:p>
            <a:pPr marL="800100" lvl="1" indent="-342900">
              <a:buFont typeface="Arial" panose="020B0604020202020204" pitchFamily="34" charset="0"/>
              <a:buChar char="•"/>
            </a:pPr>
            <a:r>
              <a:rPr lang="en-US" sz="2000" dirty="0" smtClean="0">
                <a:solidFill>
                  <a:srgbClr val="000000"/>
                </a:solidFill>
                <a:latin typeface="Times New Roman" panose="02020603050405020304" pitchFamily="18" charset="0"/>
                <a:cs typeface="Times New Roman" panose="02020603050405020304" pitchFamily="18" charset="0"/>
              </a:rPr>
              <a:t>An explosion of a fertilizer factory in Bhopal, India due to a lack to trained staff to oversee its safety operation.</a:t>
            </a:r>
          </a:p>
          <a:p>
            <a:pPr marL="800100" lvl="1" indent="-342900">
              <a:buFont typeface="Arial" panose="020B0604020202020204" pitchFamily="34" charset="0"/>
              <a:buChar char="•"/>
            </a:pPr>
            <a:endParaRPr lang="en-US" sz="2000" dirty="0">
              <a:solidFill>
                <a:srgbClr val="000000"/>
              </a:solidFill>
              <a:latin typeface="Times New Roman" panose="02020603050405020304" pitchFamily="18" charset="0"/>
              <a:cs typeface="Times New Roman" panose="02020603050405020304" pitchFamily="18" charset="0"/>
            </a:endParaRPr>
          </a:p>
          <a:p>
            <a:pPr marL="800100" lvl="1" indent="-342900">
              <a:buFont typeface="Arial" panose="020B0604020202020204" pitchFamily="34" charset="0"/>
              <a:buChar char="•"/>
            </a:pPr>
            <a:r>
              <a:rPr lang="en-US" sz="2000" dirty="0" smtClean="0">
                <a:solidFill>
                  <a:srgbClr val="000000"/>
                </a:solidFill>
                <a:latin typeface="Times New Roman" panose="02020603050405020304" pitchFamily="18" charset="0"/>
                <a:cs typeface="Times New Roman" panose="02020603050405020304" pitchFamily="18" charset="0"/>
              </a:rPr>
              <a:t>The Bill Gate’s Toilet (later)</a:t>
            </a:r>
          </a:p>
        </p:txBody>
      </p:sp>
    </p:spTree>
    <p:extLst>
      <p:ext uri="{BB962C8B-B14F-4D97-AF65-F5344CB8AC3E}">
        <p14:creationId xmlns:p14="http://schemas.microsoft.com/office/powerpoint/2010/main" val="58118047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08786" y="609600"/>
            <a:ext cx="8574025" cy="990600"/>
          </a:xfrm>
        </p:spPr>
        <p:txBody>
          <a:bodyPr>
            <a:normAutofit fontScale="90000"/>
          </a:bodyPr>
          <a:lstStyle/>
          <a:p>
            <a:pPr algn="ctr"/>
            <a:r>
              <a:rPr lang="en-US" sz="4800" b="1" dirty="0" smtClean="0">
                <a:solidFill>
                  <a:srgbClr val="000000"/>
                </a:solidFill>
                <a:latin typeface="Times New Roman" panose="02020603050405020304" pitchFamily="18" charset="0"/>
                <a:cs typeface="Times New Roman" panose="02020603050405020304" pitchFamily="18" charset="0"/>
              </a:rPr>
              <a:t>History of Appropriate Technology</a:t>
            </a:r>
            <a:endParaRPr lang="en-US" sz="4800" b="1" dirty="0">
              <a:solidFill>
                <a:srgbClr val="000000"/>
              </a:solidFill>
              <a:latin typeface="Times New Roman" panose="02020603050405020304" pitchFamily="18" charset="0"/>
              <a:cs typeface="Times New Roman" panose="02020603050405020304" pitchFamily="18" charset="0"/>
            </a:endParaRPr>
          </a:p>
        </p:txBody>
      </p:sp>
      <p:sp>
        <p:nvSpPr>
          <p:cNvPr id="3" name="TextBox 2"/>
          <p:cNvSpPr txBox="1"/>
          <p:nvPr/>
        </p:nvSpPr>
        <p:spPr>
          <a:xfrm>
            <a:off x="990598" y="1600200"/>
            <a:ext cx="7010399" cy="3785652"/>
          </a:xfrm>
          <a:prstGeom prst="rect">
            <a:avLst/>
          </a:prstGeom>
          <a:noFill/>
        </p:spPr>
        <p:txBody>
          <a:bodyPr wrap="square" rtlCol="0">
            <a:spAutoFit/>
          </a:bodyPr>
          <a:lstStyle/>
          <a:p>
            <a:pPr marL="342900" indent="-342900">
              <a:buFont typeface="Arial" panose="020B0604020202020204" pitchFamily="34" charset="0"/>
              <a:buChar char="•"/>
            </a:pPr>
            <a:r>
              <a:rPr lang="en-US" sz="2000" b="1" dirty="0" smtClean="0">
                <a:solidFill>
                  <a:srgbClr val="000000"/>
                </a:solidFill>
                <a:latin typeface="Times New Roman" panose="02020603050405020304" pitchFamily="18" charset="0"/>
                <a:cs typeface="Times New Roman" panose="02020603050405020304" pitchFamily="18" charset="0"/>
              </a:rPr>
              <a:t>Mahatma Gandhi is the “father” of the appropriate technology movement (1925~35)</a:t>
            </a:r>
          </a:p>
          <a:p>
            <a:pPr marL="342900" indent="-342900">
              <a:buFont typeface="Arial" panose="020B0604020202020204" pitchFamily="34" charset="0"/>
              <a:buChar char="•"/>
            </a:pPr>
            <a:endParaRPr lang="en-US" sz="2000" b="1" dirty="0" smtClean="0">
              <a:solidFill>
                <a:srgbClr val="000000"/>
              </a:solidFill>
              <a:latin typeface="Times New Roman" panose="02020603050405020304" pitchFamily="18" charset="0"/>
              <a:cs typeface="Times New Roman" panose="02020603050405020304" pitchFamily="18" charset="0"/>
            </a:endParaRPr>
          </a:p>
          <a:p>
            <a:pPr marL="800100" lvl="1" indent="-342900">
              <a:buFont typeface="Arial" panose="020B0604020202020204" pitchFamily="34" charset="0"/>
              <a:buChar char="•"/>
            </a:pPr>
            <a:r>
              <a:rPr lang="en-US" dirty="0" smtClean="0">
                <a:solidFill>
                  <a:srgbClr val="000000"/>
                </a:solidFill>
                <a:latin typeface="Times New Roman" panose="02020603050405020304" pitchFamily="18" charset="0"/>
                <a:cs typeface="Times New Roman" panose="02020603050405020304" pitchFamily="18" charset="0"/>
              </a:rPr>
              <a:t>Advocated for small, local and predominately village-based technology to help India’s villages to become self-reliant.</a:t>
            </a:r>
          </a:p>
          <a:p>
            <a:pPr marL="800100" lvl="1" indent="-342900">
              <a:buFont typeface="Arial" panose="020B0604020202020204" pitchFamily="34" charset="0"/>
              <a:buChar char="•"/>
            </a:pPr>
            <a:endParaRPr lang="en-US" dirty="0" smtClean="0">
              <a:solidFill>
                <a:srgbClr val="000000"/>
              </a:solidFill>
              <a:latin typeface="Times New Roman" panose="02020603050405020304" pitchFamily="18" charset="0"/>
              <a:cs typeface="Times New Roman" panose="02020603050405020304" pitchFamily="18" charset="0"/>
            </a:endParaRPr>
          </a:p>
          <a:p>
            <a:pPr marL="800100" lvl="1" indent="-342900">
              <a:buFont typeface="Arial" panose="020B0604020202020204" pitchFamily="34" charset="0"/>
              <a:buChar char="•"/>
            </a:pPr>
            <a:r>
              <a:rPr lang="en-US" dirty="0" smtClean="0">
                <a:solidFill>
                  <a:srgbClr val="000000"/>
                </a:solidFill>
                <a:latin typeface="Times New Roman" panose="02020603050405020304" pitchFamily="18" charset="0"/>
                <a:cs typeface="Times New Roman" panose="02020603050405020304" pitchFamily="18" charset="0"/>
              </a:rPr>
              <a:t>Disagree with the technology which benefited a minority of people at the expense of the majority or that put people out of work for profits</a:t>
            </a:r>
          </a:p>
          <a:p>
            <a:pPr marL="800100" lvl="1" indent="-342900">
              <a:buFont typeface="Arial" panose="020B0604020202020204" pitchFamily="34" charset="0"/>
              <a:buChar char="•"/>
            </a:pPr>
            <a:endParaRPr lang="en-US" dirty="0" smtClean="0">
              <a:solidFill>
                <a:srgbClr val="000000"/>
              </a:solidFill>
              <a:latin typeface="Times New Roman" panose="02020603050405020304" pitchFamily="18" charset="0"/>
              <a:cs typeface="Times New Roman" panose="02020603050405020304" pitchFamily="18" charset="0"/>
            </a:endParaRPr>
          </a:p>
          <a:p>
            <a:pPr marL="800100" lvl="1" indent="-342900">
              <a:buFont typeface="Arial" panose="020B0604020202020204" pitchFamily="34" charset="0"/>
              <a:buChar char="•"/>
            </a:pPr>
            <a:r>
              <a:rPr lang="en-US" dirty="0" smtClean="0">
                <a:solidFill>
                  <a:srgbClr val="000000"/>
                </a:solidFill>
                <a:latin typeface="Times New Roman" panose="02020603050405020304" pitchFamily="18" charset="0"/>
                <a:cs typeface="Times New Roman" panose="02020603050405020304" pitchFamily="18" charset="0"/>
              </a:rPr>
              <a:t>Founded the All-India Spinner Association and All-India Village Industries Association to focus on village-based technology similar to later appropriate technology movement</a:t>
            </a:r>
          </a:p>
        </p:txBody>
      </p:sp>
    </p:spTree>
    <p:extLst>
      <p:ext uri="{BB962C8B-B14F-4D97-AF65-F5344CB8AC3E}">
        <p14:creationId xmlns:p14="http://schemas.microsoft.com/office/powerpoint/2010/main" val="3118662798"/>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7199</TotalTime>
  <Words>2014</Words>
  <Application>Microsoft Office PowerPoint</Application>
  <PresentationFormat>On-screen Show (4:3)</PresentationFormat>
  <Paragraphs>227</Paragraphs>
  <Slides>24</Slides>
  <Notes>18</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24</vt:i4>
      </vt:variant>
    </vt:vector>
  </HeadingPairs>
  <TitlesOfParts>
    <vt:vector size="28" baseType="lpstr">
      <vt:lpstr>Arial</vt:lpstr>
      <vt:lpstr>Calibri</vt:lpstr>
      <vt:lpstr>Times New Roman</vt:lpstr>
      <vt:lpstr>Office Theme</vt:lpstr>
      <vt:lpstr>Chapter 1 Appropriate Technology What is it and why we care</vt:lpstr>
      <vt:lpstr>Outline</vt:lpstr>
      <vt:lpstr>Technology Choice</vt:lpstr>
      <vt:lpstr>Technology Choice</vt:lpstr>
      <vt:lpstr>Appropriate Technology</vt:lpstr>
      <vt:lpstr>Appropriate Technology</vt:lpstr>
      <vt:lpstr>Appropriate Technology</vt:lpstr>
      <vt:lpstr>Appropriate Technology</vt:lpstr>
      <vt:lpstr>History of Appropriate Technology</vt:lpstr>
      <vt:lpstr>History of Appropriate Technology</vt:lpstr>
      <vt:lpstr>History of Appropriate Technology</vt:lpstr>
      <vt:lpstr>History of Appropriate Technology</vt:lpstr>
      <vt:lpstr>History of Appropriate Technology</vt:lpstr>
      <vt:lpstr>History of Appropriate Technology</vt:lpstr>
      <vt:lpstr>What Appropriate Technology Offers</vt:lpstr>
      <vt:lpstr>What Appropriate Technology Offers</vt:lpstr>
      <vt:lpstr>What Appropriate Technology Offers</vt:lpstr>
      <vt:lpstr>What Appropriate Technology Offers</vt:lpstr>
      <vt:lpstr>What Appropriate Technology Offers</vt:lpstr>
      <vt:lpstr>What Appropriate Technology Offers</vt:lpstr>
      <vt:lpstr>What Appropriate Technology Offers</vt:lpstr>
      <vt:lpstr>Concerns about the Use of Appropriate Technology</vt:lpstr>
      <vt:lpstr>Criteria for Deciding if a Technology is Appropriate</vt:lpstr>
      <vt:lpstr>Assignment 1</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Chapter 1 Fluid Properties</dc:title>
  <dc:creator>VPAD</dc:creator>
  <cp:lastModifiedBy>walter yuen</cp:lastModifiedBy>
  <cp:revision>197</cp:revision>
  <cp:lastPrinted>2014-01-15T05:44:51Z</cp:lastPrinted>
  <dcterms:created xsi:type="dcterms:W3CDTF">2013-10-10T03:25:21Z</dcterms:created>
  <dcterms:modified xsi:type="dcterms:W3CDTF">2016-03-30T01:19:25Z</dcterms:modified>
</cp:coreProperties>
</file>