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0" r:id="rId1"/>
  </p:sldMasterIdLst>
  <p:notesMasterIdLst>
    <p:notesMasterId r:id="rId18"/>
  </p:notesMasterIdLst>
  <p:handoutMasterIdLst>
    <p:handoutMasterId r:id="rId19"/>
  </p:handoutMasterIdLst>
  <p:sldIdLst>
    <p:sldId id="256" r:id="rId2"/>
    <p:sldId id="257" r:id="rId3"/>
    <p:sldId id="294" r:id="rId4"/>
    <p:sldId id="258" r:id="rId5"/>
    <p:sldId id="309" r:id="rId6"/>
    <p:sldId id="310" r:id="rId7"/>
    <p:sldId id="311" r:id="rId8"/>
    <p:sldId id="312" r:id="rId9"/>
    <p:sldId id="314" r:id="rId10"/>
    <p:sldId id="315" r:id="rId11"/>
    <p:sldId id="316" r:id="rId12"/>
    <p:sldId id="317" r:id="rId13"/>
    <p:sldId id="320" r:id="rId14"/>
    <p:sldId id="318" r:id="rId15"/>
    <p:sldId id="319" r:id="rId16"/>
    <p:sldId id="321"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4DE1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85" d="100"/>
          <a:sy n="85" d="100"/>
        </p:scale>
        <p:origin x="1306" y="72"/>
      </p:cViewPr>
      <p:guideLst>
        <p:guide orient="horz" pos="2160"/>
        <p:guide pos="2880"/>
      </p:guideLst>
    </p:cSldViewPr>
  </p:slideViewPr>
  <p:notesTextViewPr>
    <p:cViewPr>
      <p:scale>
        <a:sx n="25" d="100"/>
        <a:sy n="25" d="100"/>
      </p:scale>
      <p:origin x="0" y="0"/>
    </p:cViewPr>
  </p:notesTextViewPr>
  <p:sorterViewPr>
    <p:cViewPr varScale="1">
      <p:scale>
        <a:sx n="1" d="1"/>
        <a:sy n="1" d="1"/>
      </p:scale>
      <p:origin x="0" y="-31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F9E2E3E3-47FC-47DE-B112-63F9D5C134DE}" type="datetimeFigureOut">
              <a:rPr lang="en-US" smtClean="0"/>
              <a:t>4/26/2016</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CA8EF658-FC4C-4D16-8758-FB595F50757A}" type="slidenum">
              <a:rPr lang="en-US" smtClean="0"/>
              <a:t>‹#›</a:t>
            </a:fld>
            <a:endParaRPr lang="en-US"/>
          </a:p>
        </p:txBody>
      </p:sp>
    </p:spTree>
    <p:extLst>
      <p:ext uri="{BB962C8B-B14F-4D97-AF65-F5344CB8AC3E}">
        <p14:creationId xmlns:p14="http://schemas.microsoft.com/office/powerpoint/2010/main" val="14706487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4C5816F2-EA0F-4583-91E3-D56C2577345C}" type="datetimeFigureOut">
              <a:rPr lang="en-US" smtClean="0"/>
              <a:t>4/26/2016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7B724CA-E737-4F94-81A9-44B8D6D89DFE}" type="slidenum">
              <a:rPr lang="en-US" smtClean="0"/>
              <a:t>‹#›</a:t>
            </a:fld>
            <a:endParaRPr lang="en-US"/>
          </a:p>
        </p:txBody>
      </p:sp>
    </p:spTree>
    <p:extLst>
      <p:ext uri="{BB962C8B-B14F-4D97-AF65-F5344CB8AC3E}">
        <p14:creationId xmlns:p14="http://schemas.microsoft.com/office/powerpoint/2010/main" val="39631294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B724CA-E737-4F94-81A9-44B8D6D89DFE}" type="slidenum">
              <a:rPr lang="en-US" smtClean="0"/>
              <a:t>1</a:t>
            </a:fld>
            <a:endParaRPr lang="en-US"/>
          </a:p>
        </p:txBody>
      </p:sp>
    </p:spTree>
    <p:extLst>
      <p:ext uri="{BB962C8B-B14F-4D97-AF65-F5344CB8AC3E}">
        <p14:creationId xmlns:p14="http://schemas.microsoft.com/office/powerpoint/2010/main" val="3366034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HK" dirty="0"/>
          </a:p>
        </p:txBody>
      </p:sp>
      <p:sp>
        <p:nvSpPr>
          <p:cNvPr id="4" name="Slide Number Placeholder 3"/>
          <p:cNvSpPr>
            <a:spLocks noGrp="1"/>
          </p:cNvSpPr>
          <p:nvPr>
            <p:ph type="sldNum" sz="quarter" idx="10"/>
          </p:nvPr>
        </p:nvSpPr>
        <p:spPr/>
        <p:txBody>
          <a:bodyPr/>
          <a:lstStyle/>
          <a:p>
            <a:fld id="{17B724CA-E737-4F94-81A9-44B8D6D89DFE}" type="slidenum">
              <a:rPr lang="en-US" smtClean="0"/>
              <a:t>4</a:t>
            </a:fld>
            <a:endParaRPr lang="en-US"/>
          </a:p>
        </p:txBody>
      </p:sp>
    </p:spTree>
    <p:extLst>
      <p:ext uri="{BB962C8B-B14F-4D97-AF65-F5344CB8AC3E}">
        <p14:creationId xmlns:p14="http://schemas.microsoft.com/office/powerpoint/2010/main" val="21496226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DE3D82A-38CD-40AA-B879-16BFF02684FD}" type="datetimeFigureOut">
              <a:rPr lang="en-US" smtClean="0"/>
              <a:t>4/26/2016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283E27-838C-44E4-A7BC-BC1E702E0B10}" type="slidenum">
              <a:rPr lang="en-US" smtClean="0"/>
              <a:t>‹#›</a:t>
            </a:fld>
            <a:endParaRPr lang="en-US"/>
          </a:p>
        </p:txBody>
      </p:sp>
    </p:spTree>
    <p:extLst>
      <p:ext uri="{BB962C8B-B14F-4D97-AF65-F5344CB8AC3E}">
        <p14:creationId xmlns:p14="http://schemas.microsoft.com/office/powerpoint/2010/main" val="32903886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E3D82A-38CD-40AA-B879-16BFF02684FD}" type="datetimeFigureOut">
              <a:rPr lang="en-US" smtClean="0"/>
              <a:t>4/26/2016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283E27-838C-44E4-A7BC-BC1E702E0B10}" type="slidenum">
              <a:rPr lang="en-US" smtClean="0"/>
              <a:t>‹#›</a:t>
            </a:fld>
            <a:endParaRPr lang="en-US"/>
          </a:p>
        </p:txBody>
      </p:sp>
    </p:spTree>
    <p:extLst>
      <p:ext uri="{BB962C8B-B14F-4D97-AF65-F5344CB8AC3E}">
        <p14:creationId xmlns:p14="http://schemas.microsoft.com/office/powerpoint/2010/main" val="1298916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E3D82A-38CD-40AA-B879-16BFF02684FD}" type="datetimeFigureOut">
              <a:rPr lang="en-US" smtClean="0"/>
              <a:t>4/26/2016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283E27-838C-44E4-A7BC-BC1E702E0B10}" type="slidenum">
              <a:rPr lang="en-US" smtClean="0"/>
              <a:t>‹#›</a:t>
            </a:fld>
            <a:endParaRPr lang="en-US"/>
          </a:p>
        </p:txBody>
      </p:sp>
    </p:spTree>
    <p:extLst>
      <p:ext uri="{BB962C8B-B14F-4D97-AF65-F5344CB8AC3E}">
        <p14:creationId xmlns:p14="http://schemas.microsoft.com/office/powerpoint/2010/main" val="1589977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E3D82A-38CD-40AA-B879-16BFF02684FD}" type="datetimeFigureOut">
              <a:rPr lang="en-US" smtClean="0"/>
              <a:t>4/26/2016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283E27-838C-44E4-A7BC-BC1E702E0B10}" type="slidenum">
              <a:rPr lang="en-US" smtClean="0"/>
              <a:t>‹#›</a:t>
            </a:fld>
            <a:endParaRPr lang="en-US"/>
          </a:p>
        </p:txBody>
      </p:sp>
    </p:spTree>
    <p:extLst>
      <p:ext uri="{BB962C8B-B14F-4D97-AF65-F5344CB8AC3E}">
        <p14:creationId xmlns:p14="http://schemas.microsoft.com/office/powerpoint/2010/main" val="32265670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DE3D82A-38CD-40AA-B879-16BFF02684FD}" type="datetimeFigureOut">
              <a:rPr lang="en-US" smtClean="0"/>
              <a:t>4/26/2016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283E27-838C-44E4-A7BC-BC1E702E0B10}" type="slidenum">
              <a:rPr lang="en-US" smtClean="0"/>
              <a:t>‹#›</a:t>
            </a:fld>
            <a:endParaRPr lang="en-US"/>
          </a:p>
        </p:txBody>
      </p:sp>
    </p:spTree>
    <p:extLst>
      <p:ext uri="{BB962C8B-B14F-4D97-AF65-F5344CB8AC3E}">
        <p14:creationId xmlns:p14="http://schemas.microsoft.com/office/powerpoint/2010/main" val="26196425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DE3D82A-38CD-40AA-B879-16BFF02684FD}" type="datetimeFigureOut">
              <a:rPr lang="en-US" smtClean="0"/>
              <a:t>4/26/2016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283E27-838C-44E4-A7BC-BC1E702E0B10}" type="slidenum">
              <a:rPr lang="en-US" smtClean="0"/>
              <a:t>‹#›</a:t>
            </a:fld>
            <a:endParaRPr lang="en-US"/>
          </a:p>
        </p:txBody>
      </p:sp>
    </p:spTree>
    <p:extLst>
      <p:ext uri="{BB962C8B-B14F-4D97-AF65-F5344CB8AC3E}">
        <p14:creationId xmlns:p14="http://schemas.microsoft.com/office/powerpoint/2010/main" val="21077936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DE3D82A-38CD-40AA-B879-16BFF02684FD}" type="datetimeFigureOut">
              <a:rPr lang="en-US" smtClean="0"/>
              <a:t>4/26/2016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7283E27-838C-44E4-A7BC-BC1E702E0B10}" type="slidenum">
              <a:rPr lang="en-US" smtClean="0"/>
              <a:t>‹#›</a:t>
            </a:fld>
            <a:endParaRPr lang="en-US"/>
          </a:p>
        </p:txBody>
      </p:sp>
    </p:spTree>
    <p:extLst>
      <p:ext uri="{BB962C8B-B14F-4D97-AF65-F5344CB8AC3E}">
        <p14:creationId xmlns:p14="http://schemas.microsoft.com/office/powerpoint/2010/main" val="10662959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DE3D82A-38CD-40AA-B879-16BFF02684FD}" type="datetimeFigureOut">
              <a:rPr lang="en-US" smtClean="0"/>
              <a:t>4/26/2016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7283E27-838C-44E4-A7BC-BC1E702E0B10}" type="slidenum">
              <a:rPr lang="en-US" smtClean="0"/>
              <a:t>‹#›</a:t>
            </a:fld>
            <a:endParaRPr lang="en-US"/>
          </a:p>
        </p:txBody>
      </p:sp>
    </p:spTree>
    <p:extLst>
      <p:ext uri="{BB962C8B-B14F-4D97-AF65-F5344CB8AC3E}">
        <p14:creationId xmlns:p14="http://schemas.microsoft.com/office/powerpoint/2010/main" val="22759894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E3D82A-38CD-40AA-B879-16BFF02684FD}" type="datetimeFigureOut">
              <a:rPr lang="en-US" smtClean="0"/>
              <a:t>4/26/2016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7283E27-838C-44E4-A7BC-BC1E702E0B10}" type="slidenum">
              <a:rPr lang="en-US" smtClean="0"/>
              <a:t>‹#›</a:t>
            </a:fld>
            <a:endParaRPr lang="en-US"/>
          </a:p>
        </p:txBody>
      </p:sp>
    </p:spTree>
    <p:extLst>
      <p:ext uri="{BB962C8B-B14F-4D97-AF65-F5344CB8AC3E}">
        <p14:creationId xmlns:p14="http://schemas.microsoft.com/office/powerpoint/2010/main" val="35512814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E3D82A-38CD-40AA-B879-16BFF02684FD}" type="datetimeFigureOut">
              <a:rPr lang="en-US" smtClean="0"/>
              <a:t>4/26/2016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283E27-838C-44E4-A7BC-BC1E702E0B10}" type="slidenum">
              <a:rPr lang="en-US" smtClean="0"/>
              <a:t>‹#›</a:t>
            </a:fld>
            <a:endParaRPr lang="en-US"/>
          </a:p>
        </p:txBody>
      </p:sp>
    </p:spTree>
    <p:extLst>
      <p:ext uri="{BB962C8B-B14F-4D97-AF65-F5344CB8AC3E}">
        <p14:creationId xmlns:p14="http://schemas.microsoft.com/office/powerpoint/2010/main" val="28801362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E3D82A-38CD-40AA-B879-16BFF02684FD}" type="datetimeFigureOut">
              <a:rPr lang="en-US" smtClean="0"/>
              <a:t>4/26/2016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283E27-838C-44E4-A7BC-BC1E702E0B10}" type="slidenum">
              <a:rPr lang="en-US" smtClean="0"/>
              <a:t>‹#›</a:t>
            </a:fld>
            <a:endParaRPr lang="en-US"/>
          </a:p>
        </p:txBody>
      </p:sp>
    </p:spTree>
    <p:extLst>
      <p:ext uri="{BB962C8B-B14F-4D97-AF65-F5344CB8AC3E}">
        <p14:creationId xmlns:p14="http://schemas.microsoft.com/office/powerpoint/2010/main" val="70544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E3D82A-38CD-40AA-B879-16BFF02684FD}" type="datetimeFigureOut">
              <a:rPr lang="en-US" smtClean="0"/>
              <a:t>4/26/2016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283E27-838C-44E4-A7BC-BC1E702E0B10}" type="slidenum">
              <a:rPr lang="en-US" smtClean="0"/>
              <a:t>‹#›</a:t>
            </a:fld>
            <a:endParaRPr lang="en-US"/>
          </a:p>
        </p:txBody>
      </p:sp>
    </p:spTree>
    <p:extLst>
      <p:ext uri="{BB962C8B-B14F-4D97-AF65-F5344CB8AC3E}">
        <p14:creationId xmlns:p14="http://schemas.microsoft.com/office/powerpoint/2010/main" val="1559228946"/>
      </p:ext>
    </p:extLst>
  </p:cSld>
  <p:clrMap bg1="lt1" tx1="dk1" bg2="lt2" tx2="dk2" accent1="accent1" accent2="accent2" accent3="accent3" accent4="accent4" accent5="accent5" accent6="accent6" hlink="hlink" folHlink="folHlink"/>
  <p:sldLayoutIdLst>
    <p:sldLayoutId id="2147483971" r:id="rId1"/>
    <p:sldLayoutId id="2147483972" r:id="rId2"/>
    <p:sldLayoutId id="2147483973" r:id="rId3"/>
    <p:sldLayoutId id="2147483974" r:id="rId4"/>
    <p:sldLayoutId id="2147483975" r:id="rId5"/>
    <p:sldLayoutId id="2147483976" r:id="rId6"/>
    <p:sldLayoutId id="2147483977" r:id="rId7"/>
    <p:sldLayoutId id="2147483978" r:id="rId8"/>
    <p:sldLayoutId id="2147483979" r:id="rId9"/>
    <p:sldLayoutId id="2147483980" r:id="rId10"/>
    <p:sldLayoutId id="214748398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en-US" b="1" dirty="0" smtClean="0">
                <a:solidFill>
                  <a:srgbClr val="000000"/>
                </a:solidFill>
                <a:latin typeface="Times New Roman" panose="02020603050405020304" pitchFamily="18" charset="0"/>
                <a:cs typeface="Times New Roman" panose="02020603050405020304" pitchFamily="18" charset="0"/>
              </a:rPr>
              <a:t>Chapter 6</a:t>
            </a:r>
            <a:br>
              <a:rPr lang="en-US" b="1" dirty="0" smtClean="0">
                <a:solidFill>
                  <a:srgbClr val="000000"/>
                </a:solidFill>
                <a:latin typeface="Times New Roman" panose="02020603050405020304" pitchFamily="18" charset="0"/>
                <a:cs typeface="Times New Roman" panose="02020603050405020304" pitchFamily="18" charset="0"/>
              </a:rPr>
            </a:br>
            <a:r>
              <a:rPr lang="en-US" b="1" dirty="0" smtClean="0">
                <a:solidFill>
                  <a:srgbClr val="000000"/>
                </a:solidFill>
                <a:latin typeface="Times New Roman" panose="02020603050405020304" pitchFamily="18" charset="0"/>
                <a:cs typeface="Times New Roman" panose="02020603050405020304" pitchFamily="18" charset="0"/>
              </a:rPr>
              <a:t>Rural Energy Supply and Photovoltaic Devices</a:t>
            </a:r>
            <a:endParaRPr lang="en-US" sz="3600" b="1"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370175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762000"/>
            <a:ext cx="8802626" cy="990600"/>
          </a:xfrm>
        </p:spPr>
        <p:txBody>
          <a:bodyPr>
            <a:normAutofit/>
          </a:bodyPr>
          <a:lstStyle/>
          <a:p>
            <a:pPr algn="ctr"/>
            <a:r>
              <a:rPr lang="en-US" sz="4800" b="1" dirty="0" smtClean="0">
                <a:solidFill>
                  <a:srgbClr val="000000"/>
                </a:solidFill>
                <a:latin typeface="Times New Roman" panose="02020603050405020304" pitchFamily="18" charset="0"/>
                <a:cs typeface="Times New Roman" panose="02020603050405020304" pitchFamily="18" charset="0"/>
              </a:rPr>
              <a:t>Rural Electrification</a:t>
            </a:r>
            <a:endParaRPr lang="en-US" sz="48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90600" y="2002453"/>
            <a:ext cx="7238999" cy="4862870"/>
          </a:xfrm>
          <a:prstGeom prst="rect">
            <a:avLst/>
          </a:prstGeom>
          <a:noFill/>
        </p:spPr>
        <p:txBody>
          <a:bodyPr wrap="square" rtlCol="0">
            <a:spAutoFit/>
          </a:bodyPr>
          <a:lstStyle/>
          <a:p>
            <a:pPr marL="342900" indent="-342900">
              <a:buFont typeface="Arial" panose="020B0604020202020204" pitchFamily="34" charset="0"/>
              <a:buChar char="•"/>
            </a:pPr>
            <a:r>
              <a:rPr lang="en-US" sz="2400" b="1" dirty="0" smtClean="0">
                <a:solidFill>
                  <a:srgbClr val="000000"/>
                </a:solidFill>
                <a:latin typeface="Times New Roman" panose="02020603050405020304" pitchFamily="18" charset="0"/>
                <a:cs typeface="Times New Roman" panose="02020603050405020304" pitchFamily="18" charset="0"/>
              </a:rPr>
              <a:t>The Decentralized Approach is Attractive but Faces Many Barriers</a:t>
            </a:r>
          </a:p>
          <a:p>
            <a:endParaRPr lang="en-US" sz="2400" b="1"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sz="2000" dirty="0" smtClean="0">
                <a:solidFill>
                  <a:srgbClr val="000000"/>
                </a:solidFill>
                <a:latin typeface="Times New Roman" panose="02020603050405020304" pitchFamily="18" charset="0"/>
                <a:cs typeface="Times New Roman" panose="02020603050405020304" pitchFamily="18" charset="0"/>
              </a:rPr>
              <a:t>Barriers of  decentralized approaches</a:t>
            </a:r>
          </a:p>
          <a:p>
            <a:pPr marL="1257300" lvl="2" indent="-3429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Small scale </a:t>
            </a:r>
            <a:r>
              <a:rPr lang="en-US" sz="2000" dirty="0" err="1">
                <a:latin typeface="Times New Roman" panose="02020603050405020304" pitchFamily="18" charset="0"/>
                <a:cs typeface="Times New Roman" panose="02020603050405020304" pitchFamily="18" charset="0"/>
              </a:rPr>
              <a:t>b</a:t>
            </a:r>
            <a:r>
              <a:rPr lang="en-US" sz="2000" dirty="0" err="1" smtClean="0">
                <a:latin typeface="Times New Roman" panose="02020603050405020304" pitchFamily="18" charset="0"/>
                <a:cs typeface="Times New Roman" panose="02020603050405020304" pitchFamily="18" charset="0"/>
              </a:rPr>
              <a:t>iopower</a:t>
            </a:r>
            <a:r>
              <a:rPr lang="en-US" sz="2000" dirty="0" smtClean="0">
                <a:latin typeface="Times New Roman" panose="02020603050405020304" pitchFamily="18" charset="0"/>
                <a:cs typeface="Times New Roman" panose="02020603050405020304" pitchFamily="18" charset="0"/>
              </a:rPr>
              <a:t> using </a:t>
            </a:r>
            <a:r>
              <a:rPr lang="en-US" sz="2000" dirty="0">
                <a:latin typeface="Times New Roman" panose="02020603050405020304" pitchFamily="18" charset="0"/>
                <a:cs typeface="Times New Roman" panose="02020603050405020304" pitchFamily="18" charset="0"/>
              </a:rPr>
              <a:t>p</a:t>
            </a:r>
            <a:r>
              <a:rPr lang="en-US" sz="2000" dirty="0" smtClean="0">
                <a:latin typeface="Times New Roman" panose="02020603050405020304" pitchFamily="18" charset="0"/>
                <a:cs typeface="Times New Roman" panose="02020603050405020304" pitchFamily="18" charset="0"/>
              </a:rPr>
              <a:t>roducer </a:t>
            </a:r>
            <a:r>
              <a:rPr lang="en-US" sz="2000" dirty="0">
                <a:latin typeface="Times New Roman" panose="02020603050405020304" pitchFamily="18" charset="0"/>
                <a:cs typeface="Times New Roman" panose="02020603050405020304" pitchFamily="18" charset="0"/>
              </a:rPr>
              <a:t>g</a:t>
            </a:r>
            <a:r>
              <a:rPr lang="en-US" sz="2000" dirty="0" smtClean="0">
                <a:latin typeface="Times New Roman" panose="02020603050405020304" pitchFamily="18" charset="0"/>
                <a:cs typeface="Times New Roman" panose="02020603050405020304" pitchFamily="18" charset="0"/>
              </a:rPr>
              <a:t>as </a:t>
            </a:r>
            <a:endParaRPr lang="en-US" sz="2000" dirty="0">
              <a:latin typeface="Times New Roman" panose="02020603050405020304" pitchFamily="18" charset="0"/>
              <a:cs typeface="Times New Roman" panose="02020603050405020304" pitchFamily="18" charset="0"/>
            </a:endParaRPr>
          </a:p>
          <a:p>
            <a:pPr marL="1714500" lvl="3" indent="-342900">
              <a:buFont typeface="Arial" panose="020B0604020202020204" pitchFamily="34" charset="0"/>
              <a:buChar char="•"/>
            </a:pPr>
            <a:r>
              <a:rPr lang="en-HK" dirty="0" smtClean="0">
                <a:latin typeface="Times New Roman" panose="02020603050405020304" pitchFamily="18" charset="0"/>
                <a:cs typeface="Times New Roman" panose="02020603050405020304" pitchFamily="18" charset="0"/>
              </a:rPr>
              <a:t>The objective is to use locally available biomass as fuel instead of imported oil into the region, thus lower the electricity generation costs than with diesel</a:t>
            </a:r>
          </a:p>
          <a:p>
            <a:pPr marL="1714500" lvl="3" indent="-342900">
              <a:buFont typeface="Arial" panose="020B0604020202020204" pitchFamily="34" charset="0"/>
              <a:buChar char="•"/>
            </a:pPr>
            <a:r>
              <a:rPr lang="en-HK" dirty="0" smtClean="0">
                <a:latin typeface="Times New Roman" panose="02020603050405020304" pitchFamily="18" charset="0"/>
                <a:cs typeface="Times New Roman" panose="02020603050405020304" pitchFamily="18" charset="0"/>
              </a:rPr>
              <a:t>Significant technical advances are required to make the approach viable</a:t>
            </a:r>
          </a:p>
          <a:p>
            <a:pPr marL="2171700" lvl="4" indent="-342900">
              <a:buFont typeface="Arial" panose="020B0604020202020204" pitchFamily="34" charset="0"/>
              <a:buChar char="•"/>
            </a:pPr>
            <a:r>
              <a:rPr lang="en-HK" dirty="0" smtClean="0">
                <a:latin typeface="Times New Roman" panose="02020603050405020304" pitchFamily="18" charset="0"/>
                <a:cs typeface="Times New Roman" panose="02020603050405020304" pitchFamily="18" charset="0"/>
              </a:rPr>
              <a:t>a pilot oil is needed to assist ignition in the engine</a:t>
            </a:r>
          </a:p>
          <a:p>
            <a:pPr marL="2171700" lvl="4" indent="-342900">
              <a:buFont typeface="Arial" panose="020B0604020202020204" pitchFamily="34" charset="0"/>
              <a:buChar char="•"/>
            </a:pPr>
            <a:r>
              <a:rPr lang="en-HK" dirty="0" smtClean="0">
                <a:latin typeface="Times New Roman" panose="02020603050405020304" pitchFamily="18" charset="0"/>
                <a:cs typeface="Times New Roman" panose="02020603050405020304" pitchFamily="18" charset="0"/>
              </a:rPr>
              <a:t>Special gasifier is needed to make sure that the producer gas meets the higher standard for reciprocating engine operation than for cooking or heating applications (e.g. to prevent tar formation at the engines intake valve)</a:t>
            </a:r>
          </a:p>
        </p:txBody>
      </p:sp>
    </p:spTree>
    <p:extLst>
      <p:ext uri="{BB962C8B-B14F-4D97-AF65-F5344CB8AC3E}">
        <p14:creationId xmlns:p14="http://schemas.microsoft.com/office/powerpoint/2010/main" val="25505661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762000"/>
            <a:ext cx="8802626" cy="990600"/>
          </a:xfrm>
        </p:spPr>
        <p:txBody>
          <a:bodyPr>
            <a:normAutofit/>
          </a:bodyPr>
          <a:lstStyle/>
          <a:p>
            <a:pPr algn="ctr"/>
            <a:r>
              <a:rPr lang="en-US" sz="4800" b="1" dirty="0" smtClean="0">
                <a:solidFill>
                  <a:srgbClr val="000000"/>
                </a:solidFill>
                <a:latin typeface="Times New Roman" panose="02020603050405020304" pitchFamily="18" charset="0"/>
                <a:cs typeface="Times New Roman" panose="02020603050405020304" pitchFamily="18" charset="0"/>
              </a:rPr>
              <a:t>Rural Electrification</a:t>
            </a:r>
            <a:endParaRPr lang="en-US" sz="48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90600" y="2002453"/>
            <a:ext cx="7238999" cy="4031873"/>
          </a:xfrm>
          <a:prstGeom prst="rect">
            <a:avLst/>
          </a:prstGeom>
          <a:noFill/>
        </p:spPr>
        <p:txBody>
          <a:bodyPr wrap="square" rtlCol="0">
            <a:spAutoFit/>
          </a:bodyPr>
          <a:lstStyle/>
          <a:p>
            <a:pPr marL="342900" indent="-342900">
              <a:buFont typeface="Arial" panose="020B0604020202020204" pitchFamily="34" charset="0"/>
              <a:buChar char="•"/>
            </a:pPr>
            <a:r>
              <a:rPr lang="en-US" sz="2400" b="1" dirty="0" smtClean="0">
                <a:solidFill>
                  <a:srgbClr val="000000"/>
                </a:solidFill>
                <a:latin typeface="Times New Roman" panose="02020603050405020304" pitchFamily="18" charset="0"/>
                <a:cs typeface="Times New Roman" panose="02020603050405020304" pitchFamily="18" charset="0"/>
              </a:rPr>
              <a:t>The Decentralized Approach is Attractive but Faces Many Barriers</a:t>
            </a:r>
          </a:p>
          <a:p>
            <a:endParaRPr lang="en-US" sz="2400" b="1"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sz="2000" dirty="0" smtClean="0">
                <a:solidFill>
                  <a:srgbClr val="000000"/>
                </a:solidFill>
                <a:latin typeface="Times New Roman" panose="02020603050405020304" pitchFamily="18" charset="0"/>
                <a:cs typeface="Times New Roman" panose="02020603050405020304" pitchFamily="18" charset="0"/>
              </a:rPr>
              <a:t>Barriers of  decentralized approaches</a:t>
            </a:r>
          </a:p>
          <a:p>
            <a:pPr marL="1257300" lvl="2" indent="-3429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Photovoltaics</a:t>
            </a:r>
          </a:p>
          <a:p>
            <a:pPr marL="1714500" lvl="3" indent="-3429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Photovoltaic </a:t>
            </a:r>
            <a:r>
              <a:rPr lang="en-US" dirty="0">
                <a:latin typeface="Times New Roman" panose="02020603050405020304" pitchFamily="18" charset="0"/>
                <a:cs typeface="Times New Roman" panose="02020603050405020304" pitchFamily="18" charset="0"/>
              </a:rPr>
              <a:t>technology is cost-effective </a:t>
            </a:r>
            <a:r>
              <a:rPr lang="en-US" dirty="0" smtClean="0">
                <a:latin typeface="Times New Roman" panose="02020603050405020304" pitchFamily="18" charset="0"/>
                <a:cs typeface="Times New Roman" panose="02020603050405020304" pitchFamily="18" charset="0"/>
              </a:rPr>
              <a:t>in providing electricity </a:t>
            </a:r>
            <a:r>
              <a:rPr lang="en-US" dirty="0">
                <a:latin typeface="Times New Roman" panose="02020603050405020304" pitchFamily="18" charset="0"/>
                <a:cs typeface="Times New Roman" panose="02020603050405020304" pitchFamily="18" charset="0"/>
              </a:rPr>
              <a:t>to rural areas at the very smallest </a:t>
            </a:r>
            <a:r>
              <a:rPr lang="en-US" dirty="0" smtClean="0">
                <a:latin typeface="Times New Roman" panose="02020603050405020304" pitchFamily="18" charset="0"/>
                <a:cs typeface="Times New Roman" panose="02020603050405020304" pitchFamily="18" charset="0"/>
              </a:rPr>
              <a:t>scales (typically less than </a:t>
            </a:r>
            <a:r>
              <a:rPr lang="en-US" dirty="0">
                <a:latin typeface="Times New Roman" panose="02020603050405020304" pitchFamily="18" charset="0"/>
                <a:cs typeface="Times New Roman" panose="02020603050405020304" pitchFamily="18" charset="0"/>
              </a:rPr>
              <a:t>100 watts) in areas with no access to grid electricity </a:t>
            </a:r>
            <a:endParaRPr lang="en-US" dirty="0" smtClean="0">
              <a:latin typeface="Times New Roman" panose="02020603050405020304" pitchFamily="18" charset="0"/>
              <a:cs typeface="Times New Roman" panose="02020603050405020304" pitchFamily="18" charset="0"/>
            </a:endParaRPr>
          </a:p>
          <a:p>
            <a:pPr marL="1714500" lvl="3" indent="-3429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it </a:t>
            </a:r>
            <a:r>
              <a:rPr lang="en-US" dirty="0">
                <a:latin typeface="Times New Roman" panose="02020603050405020304" pitchFamily="18" charset="0"/>
                <a:cs typeface="Times New Roman" panose="02020603050405020304" pitchFamily="18" charset="0"/>
              </a:rPr>
              <a:t>can be used for household lighting, </a:t>
            </a:r>
            <a:r>
              <a:rPr lang="en-US" dirty="0" smtClean="0">
                <a:latin typeface="Times New Roman" panose="02020603050405020304" pitchFamily="18" charset="0"/>
                <a:cs typeface="Times New Roman" panose="02020603050405020304" pitchFamily="18" charset="0"/>
              </a:rPr>
              <a:t>cell phone, radios, and </a:t>
            </a:r>
            <a:r>
              <a:rPr lang="en-US" dirty="0">
                <a:latin typeface="Times New Roman" panose="02020603050405020304" pitchFamily="18" charset="0"/>
                <a:cs typeface="Times New Roman" panose="02020603050405020304" pitchFamily="18" charset="0"/>
              </a:rPr>
              <a:t>television sets, and to refrigerate medicines at rural </a:t>
            </a:r>
            <a:r>
              <a:rPr lang="en-US" dirty="0" smtClean="0">
                <a:latin typeface="Times New Roman" panose="02020603050405020304" pitchFamily="18" charset="0"/>
                <a:cs typeface="Times New Roman" panose="02020603050405020304" pitchFamily="18" charset="0"/>
              </a:rPr>
              <a:t>clinics.</a:t>
            </a:r>
          </a:p>
          <a:p>
            <a:pPr marL="1714500" lvl="3" indent="-342900">
              <a:buFont typeface="Arial" panose="020B0604020202020204" pitchFamily="34" charset="0"/>
              <a:buChar char="•"/>
            </a:pPr>
            <a:r>
              <a:rPr lang="en-HK" dirty="0" smtClean="0">
                <a:latin typeface="Times New Roman" panose="02020603050405020304" pitchFamily="18" charset="0"/>
                <a:cs typeface="Times New Roman" panose="02020603050405020304" pitchFamily="18" charset="0"/>
              </a:rPr>
              <a:t>The most significant barrier, until recently, is cost</a:t>
            </a:r>
          </a:p>
        </p:txBody>
      </p:sp>
    </p:spTree>
    <p:extLst>
      <p:ext uri="{BB962C8B-B14F-4D97-AF65-F5344CB8AC3E}">
        <p14:creationId xmlns:p14="http://schemas.microsoft.com/office/powerpoint/2010/main" val="36759694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762000"/>
            <a:ext cx="8802626" cy="990600"/>
          </a:xfrm>
        </p:spPr>
        <p:txBody>
          <a:bodyPr>
            <a:normAutofit/>
          </a:bodyPr>
          <a:lstStyle/>
          <a:p>
            <a:pPr algn="ctr"/>
            <a:r>
              <a:rPr lang="en-US" sz="4800" b="1" dirty="0" smtClean="0">
                <a:solidFill>
                  <a:srgbClr val="000000"/>
                </a:solidFill>
                <a:latin typeface="Times New Roman" panose="02020603050405020304" pitchFamily="18" charset="0"/>
                <a:cs typeface="Times New Roman" panose="02020603050405020304" pitchFamily="18" charset="0"/>
              </a:rPr>
              <a:t>Photovoltaics</a:t>
            </a:r>
            <a:endParaRPr lang="en-US" sz="48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90600" y="2002453"/>
            <a:ext cx="7238999" cy="4278094"/>
          </a:xfrm>
          <a:prstGeom prst="rect">
            <a:avLst/>
          </a:prstGeom>
          <a:noFill/>
        </p:spPr>
        <p:txBody>
          <a:bodyPr wrap="square" rtlCol="0">
            <a:spAutoFit/>
          </a:bodyPr>
          <a:lstStyle/>
          <a:p>
            <a:pPr marL="342900" indent="-342900">
              <a:buFont typeface="Arial" panose="020B0604020202020204" pitchFamily="34" charset="0"/>
              <a:buChar char="•"/>
            </a:pPr>
            <a:r>
              <a:rPr lang="en-US" sz="2400" b="1" dirty="0" smtClean="0">
                <a:solidFill>
                  <a:srgbClr val="000000"/>
                </a:solidFill>
                <a:latin typeface="Times New Roman" panose="02020603050405020304" pitchFamily="18" charset="0"/>
                <a:cs typeface="Times New Roman" panose="02020603050405020304" pitchFamily="18" charset="0"/>
              </a:rPr>
              <a:t>An Effective Decentralized Approach to for Energy Supply to Poor Rural Community</a:t>
            </a:r>
          </a:p>
          <a:p>
            <a:endParaRPr lang="en-US" sz="2400" b="1"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sz="2000" dirty="0" smtClean="0">
                <a:solidFill>
                  <a:srgbClr val="000000"/>
                </a:solidFill>
                <a:latin typeface="Times New Roman" panose="02020603050405020304" pitchFamily="18" charset="0"/>
                <a:cs typeface="Times New Roman" panose="02020603050405020304" pitchFamily="18" charset="0"/>
              </a:rPr>
              <a:t>The cost of solar cells/solar panels have gone down significantly (e.g. $30/10W panel from eBay)</a:t>
            </a:r>
          </a:p>
          <a:p>
            <a:pPr marL="800100" lvl="1" indent="-342900">
              <a:buFont typeface="Arial" panose="020B0604020202020204" pitchFamily="34" charset="0"/>
              <a:buChar char="•"/>
            </a:pPr>
            <a:r>
              <a:rPr lang="en-US" sz="2000" dirty="0" smtClean="0">
                <a:solidFill>
                  <a:srgbClr val="000000"/>
                </a:solidFill>
                <a:latin typeface="Times New Roman" panose="02020603050405020304" pitchFamily="18" charset="0"/>
                <a:cs typeface="Times New Roman" panose="02020603050405020304" pitchFamily="18" charset="0"/>
              </a:rPr>
              <a:t>Components for a simple solar electric power system are designed to be modular and low cost</a:t>
            </a:r>
          </a:p>
          <a:p>
            <a:pPr marL="1257300" lvl="2" indent="-342900">
              <a:buFont typeface="Arial" panose="020B0604020202020204" pitchFamily="34" charset="0"/>
              <a:buChar char="•"/>
            </a:pPr>
            <a:r>
              <a:rPr lang="en-US" sz="2000" dirty="0">
                <a:solidFill>
                  <a:srgbClr val="000000"/>
                </a:solidFill>
                <a:latin typeface="Times New Roman" panose="02020603050405020304" pitchFamily="18" charset="0"/>
                <a:cs typeface="Times New Roman" panose="02020603050405020304" pitchFamily="18" charset="0"/>
              </a:rPr>
              <a:t>c</a:t>
            </a:r>
            <a:r>
              <a:rPr lang="en-US" sz="2000" dirty="0" smtClean="0">
                <a:solidFill>
                  <a:srgbClr val="000000"/>
                </a:solidFill>
                <a:latin typeface="Times New Roman" panose="02020603050405020304" pitchFamily="18" charset="0"/>
                <a:cs typeface="Times New Roman" panose="02020603050405020304" pitchFamily="18" charset="0"/>
              </a:rPr>
              <a:t>ontrollers, connecters, etc. are produced independently and inexpensively</a:t>
            </a:r>
          </a:p>
          <a:p>
            <a:pPr marL="1257300" lvl="2" indent="-342900">
              <a:buFont typeface="Arial" panose="020B0604020202020204" pitchFamily="34" charset="0"/>
              <a:buChar char="•"/>
            </a:pPr>
            <a:r>
              <a:rPr lang="en-US" sz="2000" dirty="0">
                <a:solidFill>
                  <a:srgbClr val="000000"/>
                </a:solidFill>
                <a:latin typeface="Times New Roman" panose="02020603050405020304" pitchFamily="18" charset="0"/>
                <a:cs typeface="Times New Roman" panose="02020603050405020304" pitchFamily="18" charset="0"/>
              </a:rPr>
              <a:t>l</a:t>
            </a:r>
            <a:r>
              <a:rPr lang="en-US" sz="2000" dirty="0" smtClean="0">
                <a:solidFill>
                  <a:srgbClr val="000000"/>
                </a:solidFill>
                <a:latin typeface="Times New Roman" panose="02020603050405020304" pitchFamily="18" charset="0"/>
                <a:cs typeface="Times New Roman" panose="02020603050405020304" pitchFamily="18" charset="0"/>
              </a:rPr>
              <a:t>ocal residents with little education can learn to operate and maintain the system</a:t>
            </a:r>
          </a:p>
          <a:p>
            <a:pPr marL="811213" lvl="2" indent="-342900">
              <a:buFont typeface="Arial" panose="020B0604020202020204" pitchFamily="34" charset="0"/>
              <a:buChar char="•"/>
            </a:pPr>
            <a:r>
              <a:rPr lang="en-US" sz="2000" dirty="0" smtClean="0">
                <a:solidFill>
                  <a:srgbClr val="000000"/>
                </a:solidFill>
                <a:latin typeface="Times New Roman" panose="02020603050405020304" pitchFamily="18" charset="0"/>
                <a:cs typeface="Times New Roman" panose="02020603050405020304" pitchFamily="18" charset="0"/>
              </a:rPr>
              <a:t>The “Rwanda” unit cost less than $100/unit</a:t>
            </a:r>
          </a:p>
          <a:p>
            <a:pPr lvl="1"/>
            <a:endParaRPr lang="en-US" sz="2000" dirty="0" smtClean="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99040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52400"/>
            <a:ext cx="8802626" cy="990600"/>
          </a:xfrm>
        </p:spPr>
        <p:txBody>
          <a:bodyPr>
            <a:normAutofit/>
          </a:bodyPr>
          <a:lstStyle/>
          <a:p>
            <a:pPr algn="ctr"/>
            <a:r>
              <a:rPr lang="en-US" sz="3600" b="1" dirty="0" smtClean="0">
                <a:solidFill>
                  <a:srgbClr val="000000"/>
                </a:solidFill>
                <a:latin typeface="Times New Roman" panose="02020603050405020304" pitchFamily="18" charset="0"/>
                <a:cs typeface="Times New Roman" panose="02020603050405020304" pitchFamily="18" charset="0"/>
              </a:rPr>
              <a:t>Fundamentals of Photovoltaic Systems</a:t>
            </a:r>
            <a:endParaRPr lang="en-US" sz="36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14400" y="1143000"/>
            <a:ext cx="7238999" cy="3293209"/>
          </a:xfrm>
          <a:prstGeom prst="rect">
            <a:avLst/>
          </a:prstGeom>
          <a:noFill/>
        </p:spPr>
        <p:txBody>
          <a:bodyPr wrap="square" rtlCol="0">
            <a:spAutoFit/>
          </a:bodyPr>
          <a:lstStyle/>
          <a:p>
            <a:pPr marL="342900" indent="-342900">
              <a:buFont typeface="Arial" panose="020B0604020202020204" pitchFamily="34" charset="0"/>
              <a:buChar char="•"/>
            </a:pPr>
            <a:r>
              <a:rPr lang="en-US" sz="2800" dirty="0" smtClean="0">
                <a:solidFill>
                  <a:srgbClr val="000000"/>
                </a:solidFill>
                <a:latin typeface="Times New Roman" panose="02020603050405020304" pitchFamily="18" charset="0"/>
                <a:cs typeface="Times New Roman" panose="02020603050405020304" pitchFamily="18" charset="0"/>
              </a:rPr>
              <a:t>Photovoltaic Devices</a:t>
            </a: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A layer of silicon is deposited on a metal backing</a:t>
            </a: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Impurity is introduced in two stages so that a p-layer is introduced adjacent to the backing and an n-layer on top</a:t>
            </a: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Electrical power is created when</a:t>
            </a:r>
          </a:p>
          <a:p>
            <a:pPr marL="1257300" lvl="2"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energy from the sun passes through the n-layer and liberates electrons within the p-layer </a:t>
            </a:r>
          </a:p>
          <a:p>
            <a:pPr marL="1257300" lvl="2"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Electrons move to the n-layer, where they are collected by the thin metal strip on the surface</a:t>
            </a:r>
          </a:p>
          <a:p>
            <a:pPr marL="1257300" lvl="2"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The external load is connected to these strips and the backing</a:t>
            </a:r>
          </a:p>
          <a:p>
            <a:pPr lvl="1"/>
            <a:endParaRPr lang="en-US" dirty="0" smtClean="0">
              <a:solidFill>
                <a:srgbClr val="000000"/>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2133600" y="4264759"/>
            <a:ext cx="5191125" cy="2324100"/>
          </a:xfrm>
          <a:prstGeom prst="rect">
            <a:avLst/>
          </a:prstGeom>
        </p:spPr>
      </p:pic>
    </p:spTree>
    <p:extLst>
      <p:ext uri="{BB962C8B-B14F-4D97-AF65-F5344CB8AC3E}">
        <p14:creationId xmlns:p14="http://schemas.microsoft.com/office/powerpoint/2010/main" val="5336603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52400"/>
            <a:ext cx="8802626" cy="990600"/>
          </a:xfrm>
        </p:spPr>
        <p:txBody>
          <a:bodyPr>
            <a:normAutofit/>
          </a:bodyPr>
          <a:lstStyle/>
          <a:p>
            <a:pPr algn="ctr"/>
            <a:r>
              <a:rPr lang="en-US" sz="3600" b="1" dirty="0" smtClean="0">
                <a:solidFill>
                  <a:srgbClr val="000000"/>
                </a:solidFill>
                <a:latin typeface="Times New Roman" panose="02020603050405020304" pitchFamily="18" charset="0"/>
                <a:cs typeface="Times New Roman" panose="02020603050405020304" pitchFamily="18" charset="0"/>
              </a:rPr>
              <a:t>Fundamentals of Photovoltaic Systems</a:t>
            </a:r>
            <a:endParaRPr lang="en-US" sz="36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14400" y="1143000"/>
            <a:ext cx="7238999" cy="3170099"/>
          </a:xfrm>
          <a:prstGeom prst="rect">
            <a:avLst/>
          </a:prstGeom>
          <a:noFill/>
        </p:spPr>
        <p:txBody>
          <a:bodyPr wrap="square" rtlCol="0">
            <a:spAutoFit/>
          </a:bodyPr>
          <a:lstStyle/>
          <a:p>
            <a:pPr marL="342900" indent="-342900">
              <a:buFont typeface="Arial" panose="020B0604020202020204" pitchFamily="34" charset="0"/>
              <a:buChar char="•"/>
            </a:pPr>
            <a:r>
              <a:rPr lang="en-US" sz="2800" dirty="0" smtClean="0">
                <a:solidFill>
                  <a:srgbClr val="000000"/>
                </a:solidFill>
                <a:latin typeface="Times New Roman" panose="02020603050405020304" pitchFamily="18" charset="0"/>
                <a:cs typeface="Times New Roman" panose="02020603050405020304" pitchFamily="18" charset="0"/>
              </a:rPr>
              <a:t>Solar Cells</a:t>
            </a:r>
          </a:p>
          <a:p>
            <a:endParaRPr lang="en-US" sz="2800"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No maintenance is required, although the surface on which the light shines must be kept clean</a:t>
            </a: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A working cell will work for a very long time – on the order of 20 years.  Cell temperature should be kept below about 140 F</a:t>
            </a: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Under maximum sunlight (no clouds and facing the sun directly), a typical solar cell generates 0.56 V and produces about 0.28 A per square inch of the cell.  Accounting for internal loss of about 20 %, 0.45 V and 0.224 A are actually generated.</a:t>
            </a:r>
          </a:p>
        </p:txBody>
      </p:sp>
    </p:spTree>
    <p:extLst>
      <p:ext uri="{BB962C8B-B14F-4D97-AF65-F5344CB8AC3E}">
        <p14:creationId xmlns:p14="http://schemas.microsoft.com/office/powerpoint/2010/main" val="32932450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52400"/>
            <a:ext cx="8802626" cy="990600"/>
          </a:xfrm>
        </p:spPr>
        <p:txBody>
          <a:bodyPr>
            <a:normAutofit/>
          </a:bodyPr>
          <a:lstStyle/>
          <a:p>
            <a:pPr algn="ctr"/>
            <a:r>
              <a:rPr lang="en-US" sz="3600" b="1" dirty="0" smtClean="0">
                <a:solidFill>
                  <a:srgbClr val="000000"/>
                </a:solidFill>
                <a:latin typeface="Times New Roman" panose="02020603050405020304" pitchFamily="18" charset="0"/>
                <a:cs typeface="Times New Roman" panose="02020603050405020304" pitchFamily="18" charset="0"/>
              </a:rPr>
              <a:t>Fundamentals of Photovoltaic Systems</a:t>
            </a:r>
            <a:endParaRPr lang="en-US" sz="36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14400" y="1143000"/>
            <a:ext cx="7238999" cy="2062103"/>
          </a:xfrm>
          <a:prstGeom prst="rect">
            <a:avLst/>
          </a:prstGeom>
          <a:noFill/>
        </p:spPr>
        <p:txBody>
          <a:bodyPr wrap="square" rtlCol="0">
            <a:spAutoFit/>
          </a:bodyPr>
          <a:lstStyle/>
          <a:p>
            <a:pPr marL="342900" indent="-342900">
              <a:buFont typeface="Arial" panose="020B0604020202020204" pitchFamily="34" charset="0"/>
              <a:buChar char="•"/>
            </a:pPr>
            <a:r>
              <a:rPr lang="en-US" sz="2800" dirty="0" smtClean="0">
                <a:solidFill>
                  <a:srgbClr val="000000"/>
                </a:solidFill>
                <a:latin typeface="Times New Roman" panose="02020603050405020304" pitchFamily="18" charset="0"/>
                <a:cs typeface="Times New Roman" panose="02020603050405020304" pitchFamily="18" charset="0"/>
              </a:rPr>
              <a:t>Panels of Solar Cells</a:t>
            </a:r>
          </a:p>
          <a:p>
            <a:endParaRPr lang="en-US" sz="2800"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A typical solar cell is close to circular, about 4 in in diameter</a:t>
            </a: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The output current in full direct sunlight is about 2.8 A and the output power is about 1.26 W</a:t>
            </a: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Cells are connected in series and parallel to form solar panel</a:t>
            </a:r>
          </a:p>
        </p:txBody>
      </p:sp>
      <p:pic>
        <p:nvPicPr>
          <p:cNvPr id="4" name="Picture 3"/>
          <p:cNvPicPr>
            <a:picLocks noChangeAspect="1"/>
          </p:cNvPicPr>
          <p:nvPr/>
        </p:nvPicPr>
        <p:blipFill>
          <a:blip r:embed="rId2"/>
          <a:stretch>
            <a:fillRect/>
          </a:stretch>
        </p:blipFill>
        <p:spPr>
          <a:xfrm>
            <a:off x="905435" y="3505200"/>
            <a:ext cx="3853815" cy="2540318"/>
          </a:xfrm>
          <a:prstGeom prst="rect">
            <a:avLst/>
          </a:prstGeom>
        </p:spPr>
      </p:pic>
      <p:pic>
        <p:nvPicPr>
          <p:cNvPr id="5" name="Picture 4"/>
          <p:cNvPicPr>
            <a:picLocks noChangeAspect="1"/>
          </p:cNvPicPr>
          <p:nvPr/>
        </p:nvPicPr>
        <p:blipFill>
          <a:blip r:embed="rId3"/>
          <a:stretch>
            <a:fillRect/>
          </a:stretch>
        </p:blipFill>
        <p:spPr>
          <a:xfrm rot="60000">
            <a:off x="4876800" y="4195703"/>
            <a:ext cx="3650877" cy="959473"/>
          </a:xfrm>
          <a:prstGeom prst="rect">
            <a:avLst/>
          </a:prstGeom>
        </p:spPr>
      </p:pic>
    </p:spTree>
    <p:extLst>
      <p:ext uri="{BB962C8B-B14F-4D97-AF65-F5344CB8AC3E}">
        <p14:creationId xmlns:p14="http://schemas.microsoft.com/office/powerpoint/2010/main" val="41620511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52400"/>
            <a:ext cx="8802626" cy="990600"/>
          </a:xfrm>
        </p:spPr>
        <p:txBody>
          <a:bodyPr>
            <a:normAutofit/>
          </a:bodyPr>
          <a:lstStyle/>
          <a:p>
            <a:pPr algn="ctr"/>
            <a:r>
              <a:rPr lang="en-US" sz="3600" b="1" dirty="0" smtClean="0">
                <a:solidFill>
                  <a:srgbClr val="000000"/>
                </a:solidFill>
                <a:latin typeface="Times New Roman" panose="02020603050405020304" pitchFamily="18" charset="0"/>
                <a:cs typeface="Times New Roman" panose="02020603050405020304" pitchFamily="18" charset="0"/>
              </a:rPr>
              <a:t>Fundamentals of Photovoltaic Systems</a:t>
            </a:r>
            <a:endParaRPr lang="en-US" sz="36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14400" y="990600"/>
            <a:ext cx="7238999" cy="3724096"/>
          </a:xfrm>
          <a:prstGeom prst="rect">
            <a:avLst/>
          </a:prstGeom>
          <a:noFill/>
        </p:spPr>
        <p:txBody>
          <a:bodyPr wrap="square" rtlCol="0">
            <a:spAutoFit/>
          </a:bodyPr>
          <a:lstStyle/>
          <a:p>
            <a:pPr marL="342900" indent="-342900">
              <a:buFont typeface="Arial" panose="020B0604020202020204" pitchFamily="34" charset="0"/>
              <a:buChar char="•"/>
            </a:pPr>
            <a:r>
              <a:rPr lang="en-US" sz="2800" dirty="0" smtClean="0">
                <a:solidFill>
                  <a:srgbClr val="000000"/>
                </a:solidFill>
                <a:latin typeface="Times New Roman" panose="02020603050405020304" pitchFamily="18" charset="0"/>
                <a:cs typeface="Times New Roman" panose="02020603050405020304" pitchFamily="18" charset="0"/>
              </a:rPr>
              <a:t>Electrical System Using Solar Cells</a:t>
            </a:r>
          </a:p>
          <a:p>
            <a:endParaRPr lang="en-US" sz="2800"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Effective maximum operating temperature is 250 F (to ensure no damage to silicon cell and prevent melting of adhesive, etc.), so the design must ensure that the cell temperature during operation is less than the maximum</a:t>
            </a: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Most PV systems include batteries as storage.  A simple voltage regulator might also be included in the circuit to prevent overcharging the battery.</a:t>
            </a: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A diode (allowing current flow only in one direction) is included to prevent the battery current from draining back into the solar cells when they are dark.</a:t>
            </a:r>
          </a:p>
        </p:txBody>
      </p:sp>
      <p:pic>
        <p:nvPicPr>
          <p:cNvPr id="6" name="Picture 5"/>
          <p:cNvPicPr>
            <a:picLocks noChangeAspect="1"/>
          </p:cNvPicPr>
          <p:nvPr/>
        </p:nvPicPr>
        <p:blipFill>
          <a:blip r:embed="rId2"/>
          <a:stretch>
            <a:fillRect/>
          </a:stretch>
        </p:blipFill>
        <p:spPr>
          <a:xfrm>
            <a:off x="2514600" y="4705731"/>
            <a:ext cx="5038725" cy="1914525"/>
          </a:xfrm>
          <a:prstGeom prst="rect">
            <a:avLst/>
          </a:prstGeom>
        </p:spPr>
      </p:pic>
    </p:spTree>
    <p:extLst>
      <p:ext uri="{BB962C8B-B14F-4D97-AF65-F5344CB8AC3E}">
        <p14:creationId xmlns:p14="http://schemas.microsoft.com/office/powerpoint/2010/main" val="38065202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69975" y="762000"/>
            <a:ext cx="7851648" cy="990600"/>
          </a:xfrm>
        </p:spPr>
        <p:txBody>
          <a:bodyPr>
            <a:normAutofit fontScale="90000"/>
          </a:bodyPr>
          <a:lstStyle/>
          <a:p>
            <a:pPr algn="ctr"/>
            <a:r>
              <a:rPr lang="en-US" b="1" dirty="0" smtClean="0">
                <a:solidFill>
                  <a:srgbClr val="000000"/>
                </a:solidFill>
                <a:latin typeface="Times New Roman" panose="02020603050405020304" pitchFamily="18" charset="0"/>
                <a:cs typeface="Times New Roman" panose="02020603050405020304" pitchFamily="18" charset="0"/>
              </a:rPr>
              <a:t>Energy Needs of the Rural Community</a:t>
            </a:r>
            <a:endParaRPr lang="en-US"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90600" y="2002453"/>
            <a:ext cx="7010399" cy="3477875"/>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solidFill>
                  <a:srgbClr val="000000"/>
                </a:solidFill>
                <a:latin typeface="Times New Roman" panose="02020603050405020304" pitchFamily="18" charset="0"/>
                <a:cs typeface="Times New Roman" panose="02020603050405020304" pitchFamily="18" charset="0"/>
              </a:rPr>
              <a:t>More than 2 billion people still cook with traditional solid fuels and lack access to electricity</a:t>
            </a:r>
          </a:p>
          <a:p>
            <a:pPr marL="342900" indent="-342900">
              <a:buFont typeface="Arial" panose="020B0604020202020204" pitchFamily="34" charset="0"/>
              <a:buChar char="•"/>
            </a:pPr>
            <a:endParaRPr lang="en-US" sz="2000" dirty="0">
              <a:solidFill>
                <a:srgbClr val="000000"/>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000" dirty="0" smtClean="0">
                <a:solidFill>
                  <a:srgbClr val="000000"/>
                </a:solidFill>
                <a:latin typeface="Times New Roman" panose="02020603050405020304" pitchFamily="18" charset="0"/>
                <a:cs typeface="Times New Roman" panose="02020603050405020304" pitchFamily="18" charset="0"/>
              </a:rPr>
              <a:t>Living standard can be significantly improved by promoting a shift from direct combustion of biomass fuels </a:t>
            </a:r>
            <a:r>
              <a:rPr lang="en-US" sz="2000" dirty="0" smtClean="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dung, crop residues, and fuelwood) or coal </a:t>
            </a:r>
            <a:r>
              <a:rPr lang="en-US" sz="2000" dirty="0" smtClean="0">
                <a:latin typeface="Times New Roman" panose="02020603050405020304" pitchFamily="18" charset="0"/>
                <a:cs typeface="Times New Roman" panose="02020603050405020304" pitchFamily="18" charset="0"/>
              </a:rPr>
              <a:t>in inefficient </a:t>
            </a:r>
            <a:r>
              <a:rPr lang="en-US" sz="2000" dirty="0">
                <a:latin typeface="Times New Roman" panose="02020603050405020304" pitchFamily="18" charset="0"/>
                <a:cs typeface="Times New Roman" panose="02020603050405020304" pitchFamily="18" charset="0"/>
              </a:rPr>
              <a:t>and polluting stoves to </a:t>
            </a:r>
            <a:r>
              <a:rPr lang="en-US" sz="2000" dirty="0" smtClean="0">
                <a:latin typeface="Times New Roman" panose="02020603050405020304" pitchFamily="18" charset="0"/>
                <a:cs typeface="Times New Roman" panose="02020603050405020304" pitchFamily="18" charset="0"/>
              </a:rPr>
              <a:t>clean, efficient </a:t>
            </a:r>
            <a:r>
              <a:rPr lang="en-US" sz="2000" dirty="0">
                <a:latin typeface="Times New Roman" panose="02020603050405020304" pitchFamily="18" charset="0"/>
                <a:cs typeface="Times New Roman" panose="02020603050405020304" pitchFamily="18" charset="0"/>
              </a:rPr>
              <a:t>liquid or gaseous fuels and electricity.</a:t>
            </a:r>
            <a:endParaRPr lang="en-US" sz="2000" dirty="0" smtClean="0">
              <a:solidFill>
                <a:srgbClr val="000000"/>
              </a:solidFill>
              <a:latin typeface="Times New Roman" panose="02020603050405020304" pitchFamily="18" charset="0"/>
              <a:cs typeface="Times New Roman" panose="02020603050405020304" pitchFamily="18" charset="0"/>
            </a:endParaRPr>
          </a:p>
          <a:p>
            <a:pPr lvl="1"/>
            <a:r>
              <a:rPr lang="en-US" sz="2000" dirty="0" smtClean="0">
                <a:solidFill>
                  <a:srgbClr val="000000"/>
                </a:solidFill>
                <a:latin typeface="Times New Roman" panose="02020603050405020304" pitchFamily="18" charset="0"/>
                <a:cs typeface="Times New Roman" panose="02020603050405020304" pitchFamily="18" charset="0"/>
              </a:rPr>
              <a:t> </a:t>
            </a:r>
          </a:p>
          <a:p>
            <a:pPr marL="342900" indent="-3429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Although much of the world’s rural </a:t>
            </a:r>
            <a:r>
              <a:rPr lang="en-US" sz="2000" dirty="0" smtClean="0">
                <a:latin typeface="Times New Roman" panose="02020603050405020304" pitchFamily="18" charset="0"/>
                <a:cs typeface="Times New Roman" panose="02020603050405020304" pitchFamily="18" charset="0"/>
              </a:rPr>
              <a:t>population has </a:t>
            </a:r>
            <a:r>
              <a:rPr lang="en-US" sz="2000" dirty="0">
                <a:latin typeface="Times New Roman" panose="02020603050405020304" pitchFamily="18" charset="0"/>
                <a:cs typeface="Times New Roman" panose="02020603050405020304" pitchFamily="18" charset="0"/>
              </a:rPr>
              <a:t>no access to electricity generation, many have small </a:t>
            </a:r>
            <a:r>
              <a:rPr lang="en-US" sz="2000" dirty="0" smtClean="0">
                <a:latin typeface="Times New Roman" panose="02020603050405020304" pitchFamily="18" charset="0"/>
                <a:cs typeface="Times New Roman" panose="02020603050405020304" pitchFamily="18" charset="0"/>
              </a:rPr>
              <a:t>battery operated</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devices </a:t>
            </a:r>
            <a:r>
              <a:rPr lang="en-US" sz="2000" dirty="0">
                <a:latin typeface="Times New Roman" panose="02020603050405020304" pitchFamily="18" charset="0"/>
                <a:cs typeface="Times New Roman" panose="02020603050405020304" pitchFamily="18" charset="0"/>
              </a:rPr>
              <a:t>such as </a:t>
            </a:r>
            <a:r>
              <a:rPr lang="en-US" sz="2000" dirty="0" smtClean="0">
                <a:latin typeface="Times New Roman" panose="02020603050405020304" pitchFamily="18" charset="0"/>
                <a:cs typeface="Times New Roman" panose="02020603050405020304" pitchFamily="18" charset="0"/>
              </a:rPr>
              <a:t>cell phone, radios </a:t>
            </a:r>
            <a:r>
              <a:rPr lang="en-US" sz="2000" dirty="0">
                <a:latin typeface="Times New Roman" panose="02020603050405020304" pitchFamily="18" charset="0"/>
                <a:cs typeface="Times New Roman" panose="02020603050405020304" pitchFamily="18" charset="0"/>
              </a:rPr>
              <a:t>and </a:t>
            </a:r>
            <a:r>
              <a:rPr lang="en-US" sz="2000" dirty="0" smtClean="0">
                <a:latin typeface="Times New Roman" panose="02020603050405020304" pitchFamily="18" charset="0"/>
                <a:cs typeface="Times New Roman" panose="02020603050405020304" pitchFamily="18" charset="0"/>
              </a:rPr>
              <a:t>flashlights</a:t>
            </a:r>
            <a:endParaRPr lang="en-US" sz="2000"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02542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685800"/>
            <a:ext cx="7851648" cy="990600"/>
          </a:xfrm>
        </p:spPr>
        <p:txBody>
          <a:bodyPr>
            <a:normAutofit fontScale="90000"/>
          </a:bodyPr>
          <a:lstStyle/>
          <a:p>
            <a:pPr algn="ctr"/>
            <a:r>
              <a:rPr lang="en-US" b="1" dirty="0" smtClean="0">
                <a:solidFill>
                  <a:srgbClr val="000000"/>
                </a:solidFill>
                <a:latin typeface="Times New Roman" panose="02020603050405020304" pitchFamily="18" charset="0"/>
                <a:cs typeface="Times New Roman" panose="02020603050405020304" pitchFamily="18" charset="0"/>
              </a:rPr>
              <a:t>Impact of Energy Supply on Life Style of Rural Community</a:t>
            </a:r>
            <a:endParaRPr lang="en-US"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52499" y="1809214"/>
            <a:ext cx="7086599" cy="3600986"/>
          </a:xfrm>
          <a:prstGeom prst="rect">
            <a:avLst/>
          </a:prstGeom>
          <a:noFill/>
        </p:spPr>
        <p:txBody>
          <a:bodyPr wrap="square" rtlCol="0">
            <a:spAutoFit/>
          </a:bodyPr>
          <a:lstStyle/>
          <a:p>
            <a:endParaRPr lang="en-US" sz="2400" dirty="0" smtClean="0"/>
          </a:p>
          <a:p>
            <a:pPr marL="342900" indent="-3429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The poor rural community rely </a:t>
            </a:r>
            <a:r>
              <a:rPr lang="en-US" sz="2000" dirty="0">
                <a:latin typeface="Times New Roman" panose="02020603050405020304" pitchFamily="18" charset="0"/>
                <a:cs typeface="Times New Roman" panose="02020603050405020304" pitchFamily="18" charset="0"/>
              </a:rPr>
              <a:t>primarily on human and animal </a:t>
            </a:r>
            <a:r>
              <a:rPr lang="en-US" sz="2000" dirty="0" smtClean="0">
                <a:latin typeface="Times New Roman" panose="02020603050405020304" pitchFamily="18" charset="0"/>
                <a:cs typeface="Times New Roman" panose="02020603050405020304" pitchFamily="18" charset="0"/>
              </a:rPr>
              <a:t>power for </a:t>
            </a:r>
            <a:r>
              <a:rPr lang="en-US" sz="2000" dirty="0">
                <a:latin typeface="Times New Roman" panose="02020603050405020304" pitchFamily="18" charset="0"/>
                <a:cs typeface="Times New Roman" panose="02020603050405020304" pitchFamily="18" charset="0"/>
              </a:rPr>
              <a:t>mechanical tasks, such as agricultural activities and </a:t>
            </a:r>
            <a:r>
              <a:rPr lang="en-US" sz="2000" dirty="0" smtClean="0">
                <a:latin typeface="Times New Roman" panose="02020603050405020304" pitchFamily="18" charset="0"/>
                <a:cs typeface="Times New Roman" panose="02020603050405020304" pitchFamily="18" charset="0"/>
              </a:rPr>
              <a:t>transport, and </a:t>
            </a:r>
            <a:r>
              <a:rPr lang="en-US" sz="2000" dirty="0">
                <a:latin typeface="Times New Roman" panose="02020603050405020304" pitchFamily="18" charset="0"/>
                <a:cs typeface="Times New Roman" panose="02020603050405020304" pitchFamily="18" charset="0"/>
              </a:rPr>
              <a:t>on the direct combustion of biomass (wood, crop </a:t>
            </a:r>
            <a:r>
              <a:rPr lang="en-US" sz="2000" dirty="0" smtClean="0">
                <a:latin typeface="Times New Roman" panose="02020603050405020304" pitchFamily="18" charset="0"/>
                <a:cs typeface="Times New Roman" panose="02020603050405020304" pitchFamily="18" charset="0"/>
              </a:rPr>
              <a:t>residues, dung</a:t>
            </a:r>
            <a:r>
              <a:rPr lang="en-US" sz="2000" dirty="0">
                <a:latin typeface="Times New Roman" panose="02020603050405020304" pitchFamily="18" charset="0"/>
                <a:cs typeface="Times New Roman" panose="02020603050405020304" pitchFamily="18" charset="0"/>
              </a:rPr>
              <a:t>) for activities that require heat or lighting.</a:t>
            </a:r>
            <a:endParaRPr lang="en-US" sz="2000"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Large </a:t>
            </a:r>
            <a:r>
              <a:rPr lang="en-US" sz="2000" dirty="0">
                <a:latin typeface="Times New Roman" panose="02020603050405020304" pitchFamily="18" charset="0"/>
                <a:cs typeface="Times New Roman" panose="02020603050405020304" pitchFamily="18" charset="0"/>
              </a:rPr>
              <a:t>amounts of human energy are spent gathering fuelwood </a:t>
            </a:r>
            <a:r>
              <a:rPr lang="en-US" sz="2000" dirty="0" smtClean="0">
                <a:latin typeface="Times New Roman" panose="02020603050405020304" pitchFamily="18" charset="0"/>
                <a:cs typeface="Times New Roman" panose="02020603050405020304" pitchFamily="18" charset="0"/>
              </a:rPr>
              <a:t>in poor rural community, </a:t>
            </a:r>
            <a:r>
              <a:rPr lang="en-US" sz="2000" dirty="0">
                <a:latin typeface="Times New Roman" panose="02020603050405020304" pitchFamily="18" charset="0"/>
                <a:cs typeface="Times New Roman" panose="02020603050405020304" pitchFamily="18" charset="0"/>
              </a:rPr>
              <a:t>and the burden </a:t>
            </a:r>
            <a:r>
              <a:rPr lang="en-US" sz="2000" dirty="0" smtClean="0">
                <a:latin typeface="Times New Roman" panose="02020603050405020304" pitchFamily="18" charset="0"/>
                <a:cs typeface="Times New Roman" panose="02020603050405020304" pitchFamily="18" charset="0"/>
              </a:rPr>
              <a:t>tends </a:t>
            </a:r>
            <a:r>
              <a:rPr lang="en-US" sz="2000" dirty="0">
                <a:latin typeface="Times New Roman" panose="02020603050405020304" pitchFamily="18" charset="0"/>
                <a:cs typeface="Times New Roman" panose="02020603050405020304" pitchFamily="18" charset="0"/>
              </a:rPr>
              <a:t>to fall more </a:t>
            </a:r>
            <a:r>
              <a:rPr lang="en-US" sz="2000" dirty="0" smtClean="0">
                <a:latin typeface="Times New Roman" panose="02020603050405020304" pitchFamily="18" charset="0"/>
                <a:cs typeface="Times New Roman" panose="02020603050405020304" pitchFamily="18" charset="0"/>
              </a:rPr>
              <a:t>heavily </a:t>
            </a:r>
            <a:r>
              <a:rPr lang="en-HK" sz="2000" dirty="0" smtClean="0">
                <a:latin typeface="Times New Roman" panose="02020603050405020304" pitchFamily="18" charset="0"/>
                <a:cs typeface="Times New Roman" panose="02020603050405020304" pitchFamily="18" charset="0"/>
              </a:rPr>
              <a:t>on </a:t>
            </a:r>
            <a:r>
              <a:rPr lang="en-HK" sz="2000" dirty="0">
                <a:latin typeface="Times New Roman" panose="02020603050405020304" pitchFamily="18" charset="0"/>
                <a:cs typeface="Times New Roman" panose="02020603050405020304" pitchFamily="18" charset="0"/>
              </a:rPr>
              <a:t>women and children</a:t>
            </a:r>
            <a:r>
              <a:rPr lang="en-HK" sz="2000" dirty="0" smtClean="0">
                <a:latin typeface="Times New Roman" panose="02020603050405020304" pitchFamily="18" charset="0"/>
                <a:cs typeface="Times New Roman" panose="02020603050405020304" pitchFamily="18" charset="0"/>
              </a:rPr>
              <a:t>.</a:t>
            </a:r>
          </a:p>
          <a:p>
            <a:pPr marL="342900" indent="-342900">
              <a:buFont typeface="Arial" panose="020B0604020202020204" pitchFamily="34" charset="0"/>
              <a:buChar char="•"/>
            </a:pPr>
            <a:endParaRPr lang="en-HK" sz="2000" dirty="0">
              <a:solidFill>
                <a:srgbClr val="000000"/>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en-US" sz="2400" dirty="0" smtClean="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388505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762000"/>
            <a:ext cx="8802626" cy="990600"/>
          </a:xfrm>
        </p:spPr>
        <p:txBody>
          <a:bodyPr>
            <a:normAutofit/>
          </a:bodyPr>
          <a:lstStyle/>
          <a:p>
            <a:pPr algn="ctr"/>
            <a:r>
              <a:rPr lang="en-US" sz="4800" b="1" dirty="0" smtClean="0">
                <a:solidFill>
                  <a:srgbClr val="000000"/>
                </a:solidFill>
                <a:latin typeface="Times New Roman" panose="02020603050405020304" pitchFamily="18" charset="0"/>
                <a:cs typeface="Times New Roman" panose="02020603050405020304" pitchFamily="18" charset="0"/>
              </a:rPr>
              <a:t>Rural Electrification</a:t>
            </a:r>
            <a:endParaRPr lang="en-US" sz="48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90600" y="2002453"/>
            <a:ext cx="7238999" cy="1754326"/>
          </a:xfrm>
          <a:prstGeom prst="rect">
            <a:avLst/>
          </a:prstGeom>
          <a:noFill/>
        </p:spPr>
        <p:txBody>
          <a:bodyPr wrap="square" rtlCol="0">
            <a:spAutoFit/>
          </a:bodyPr>
          <a:lstStyle/>
          <a:p>
            <a:pPr marL="342900" indent="-342900">
              <a:buFont typeface="Arial" panose="020B0604020202020204" pitchFamily="34" charset="0"/>
              <a:buChar char="•"/>
            </a:pPr>
            <a:r>
              <a:rPr lang="en-US" sz="2400" b="1" dirty="0" smtClean="0">
                <a:solidFill>
                  <a:srgbClr val="000000"/>
                </a:solidFill>
                <a:latin typeface="Times New Roman" panose="02020603050405020304" pitchFamily="18" charset="0"/>
                <a:cs typeface="Times New Roman" panose="02020603050405020304" pitchFamily="18" charset="0"/>
              </a:rPr>
              <a:t>The Centralized Approach Has Not Been Successful in Poor Rural Community</a:t>
            </a:r>
          </a:p>
          <a:p>
            <a:pPr marL="800100" lvl="1" indent="-342900">
              <a:buFont typeface="Arial" panose="020B0604020202020204" pitchFamily="34" charset="0"/>
              <a:buChar char="•"/>
            </a:pPr>
            <a:r>
              <a:rPr lang="en-US" sz="2000" dirty="0" smtClean="0">
                <a:solidFill>
                  <a:srgbClr val="000000"/>
                </a:solidFill>
                <a:latin typeface="Times New Roman" panose="02020603050405020304" pitchFamily="18" charset="0"/>
                <a:cs typeface="Times New Roman" panose="02020603050405020304" pitchFamily="18" charset="0"/>
              </a:rPr>
              <a:t>Efforts (largely in China and India) between 1970-90 has made minimal impact on the number of people without access to electricity</a:t>
            </a:r>
          </a:p>
        </p:txBody>
      </p:sp>
      <p:pic>
        <p:nvPicPr>
          <p:cNvPr id="4" name="Picture 3"/>
          <p:cNvPicPr>
            <a:picLocks noChangeAspect="1"/>
          </p:cNvPicPr>
          <p:nvPr/>
        </p:nvPicPr>
        <p:blipFill>
          <a:blip r:embed="rId3"/>
          <a:stretch>
            <a:fillRect/>
          </a:stretch>
        </p:blipFill>
        <p:spPr>
          <a:xfrm>
            <a:off x="2286000" y="3770134"/>
            <a:ext cx="4819650" cy="2876550"/>
          </a:xfrm>
          <a:prstGeom prst="rect">
            <a:avLst/>
          </a:prstGeom>
        </p:spPr>
      </p:pic>
    </p:spTree>
    <p:extLst>
      <p:ext uri="{BB962C8B-B14F-4D97-AF65-F5344CB8AC3E}">
        <p14:creationId xmlns:p14="http://schemas.microsoft.com/office/powerpoint/2010/main" val="19871571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762000"/>
            <a:ext cx="8802626" cy="990600"/>
          </a:xfrm>
        </p:spPr>
        <p:txBody>
          <a:bodyPr>
            <a:normAutofit/>
          </a:bodyPr>
          <a:lstStyle/>
          <a:p>
            <a:pPr algn="ctr"/>
            <a:r>
              <a:rPr lang="en-US" sz="4800" b="1" dirty="0" smtClean="0">
                <a:solidFill>
                  <a:srgbClr val="000000"/>
                </a:solidFill>
                <a:latin typeface="Times New Roman" panose="02020603050405020304" pitchFamily="18" charset="0"/>
                <a:cs typeface="Times New Roman" panose="02020603050405020304" pitchFamily="18" charset="0"/>
              </a:rPr>
              <a:t>Rural Electrification</a:t>
            </a:r>
            <a:endParaRPr lang="en-US" sz="48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90600" y="2002453"/>
            <a:ext cx="7238999" cy="4031873"/>
          </a:xfrm>
          <a:prstGeom prst="rect">
            <a:avLst/>
          </a:prstGeom>
          <a:noFill/>
        </p:spPr>
        <p:txBody>
          <a:bodyPr wrap="square" rtlCol="0">
            <a:spAutoFit/>
          </a:bodyPr>
          <a:lstStyle/>
          <a:p>
            <a:pPr marL="342900" indent="-342900">
              <a:buFont typeface="Arial" panose="020B0604020202020204" pitchFamily="34" charset="0"/>
              <a:buChar char="•"/>
            </a:pPr>
            <a:r>
              <a:rPr lang="en-US" sz="2400" b="1" dirty="0" smtClean="0">
                <a:solidFill>
                  <a:srgbClr val="000000"/>
                </a:solidFill>
                <a:latin typeface="Times New Roman" panose="02020603050405020304" pitchFamily="18" charset="0"/>
                <a:cs typeface="Times New Roman" panose="02020603050405020304" pitchFamily="18" charset="0"/>
              </a:rPr>
              <a:t>The Centralized Approach Has Not Been Successful in Poor Rural Community</a:t>
            </a:r>
          </a:p>
          <a:p>
            <a:pPr marL="800100" lvl="1" indent="-342900">
              <a:buFont typeface="Arial" panose="020B0604020202020204" pitchFamily="34" charset="0"/>
              <a:buChar char="•"/>
            </a:pPr>
            <a:r>
              <a:rPr lang="en-US" sz="2000" dirty="0" smtClean="0">
                <a:solidFill>
                  <a:srgbClr val="000000"/>
                </a:solidFill>
                <a:latin typeface="Times New Roman" panose="02020603050405020304" pitchFamily="18" charset="0"/>
                <a:cs typeface="Times New Roman" panose="02020603050405020304" pitchFamily="18" charset="0"/>
              </a:rPr>
              <a:t>Rural area faces high transmission and distribution costs, for several reasons:</a:t>
            </a:r>
          </a:p>
          <a:p>
            <a:pPr marL="1257300" lvl="2" indent="-3429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capacity of power lines is inefficiently used because </a:t>
            </a:r>
            <a:r>
              <a:rPr lang="en-US" dirty="0" smtClean="0">
                <a:latin typeface="Times New Roman" panose="02020603050405020304" pitchFamily="18" charset="0"/>
                <a:cs typeface="Times New Roman" panose="02020603050405020304" pitchFamily="18" charset="0"/>
              </a:rPr>
              <a:t>of </a:t>
            </a:r>
            <a:r>
              <a:rPr lang="en-HK" dirty="0" smtClean="0">
                <a:latin typeface="Times New Roman" panose="02020603050405020304" pitchFamily="18" charset="0"/>
                <a:cs typeface="Times New Roman" panose="02020603050405020304" pitchFamily="18" charset="0"/>
              </a:rPr>
              <a:t>low population.</a:t>
            </a:r>
          </a:p>
          <a:p>
            <a:pPr marL="1257300" lvl="2" indent="-3429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Densities </a:t>
            </a:r>
            <a:r>
              <a:rPr lang="en-US" dirty="0">
                <a:latin typeface="Times New Roman" panose="02020603050405020304" pitchFamily="18" charset="0"/>
                <a:cs typeface="Times New Roman" panose="02020603050405020304" pitchFamily="18" charset="0"/>
              </a:rPr>
              <a:t>and demand levels are </a:t>
            </a:r>
            <a:r>
              <a:rPr lang="en-US" dirty="0" smtClean="0">
                <a:latin typeface="Times New Roman" panose="02020603050405020304" pitchFamily="18" charset="0"/>
                <a:cs typeface="Times New Roman" panose="02020603050405020304" pitchFamily="18" charset="0"/>
              </a:rPr>
              <a:t>low.</a:t>
            </a:r>
          </a:p>
          <a:p>
            <a:pPr marL="1257300" lvl="2" indent="-3429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Villages </a:t>
            </a:r>
            <a:r>
              <a:rPr lang="en-US" dirty="0">
                <a:latin typeface="Times New Roman" panose="02020603050405020304" pitchFamily="18" charset="0"/>
                <a:cs typeface="Times New Roman" panose="02020603050405020304" pitchFamily="18" charset="0"/>
              </a:rPr>
              <a:t>may have very peaky (undiversified) demand </a:t>
            </a:r>
            <a:r>
              <a:rPr lang="en-US" dirty="0" smtClean="0">
                <a:latin typeface="Times New Roman" panose="02020603050405020304" pitchFamily="18" charset="0"/>
                <a:cs typeface="Times New Roman" panose="02020603050405020304" pitchFamily="18" charset="0"/>
              </a:rPr>
              <a:t>profiles.</a:t>
            </a:r>
          </a:p>
          <a:p>
            <a:pPr marL="1257300" lvl="2" indent="-3429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Line </a:t>
            </a:r>
            <a:r>
              <a:rPr lang="en-US" dirty="0">
                <a:latin typeface="Times New Roman" panose="02020603050405020304" pitchFamily="18" charset="0"/>
                <a:cs typeface="Times New Roman" panose="02020603050405020304" pitchFamily="18" charset="0"/>
              </a:rPr>
              <a:t>losses tend to be </a:t>
            </a:r>
            <a:r>
              <a:rPr lang="en-US" dirty="0" smtClean="0">
                <a:latin typeface="Times New Roman" panose="02020603050405020304" pitchFamily="18" charset="0"/>
                <a:cs typeface="Times New Roman" panose="02020603050405020304" pitchFamily="18" charset="0"/>
              </a:rPr>
              <a:t>high.</a:t>
            </a:r>
          </a:p>
          <a:p>
            <a:pPr marL="1257300" lvl="2" indent="-3429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In </a:t>
            </a:r>
            <a:r>
              <a:rPr lang="en-US" dirty="0">
                <a:latin typeface="Times New Roman" panose="02020603050405020304" pitchFamily="18" charset="0"/>
                <a:cs typeface="Times New Roman" panose="02020603050405020304" pitchFamily="18" charset="0"/>
              </a:rPr>
              <a:t>addition, incremental extension of the grid (rather than </a:t>
            </a:r>
            <a:r>
              <a:rPr lang="en-US" dirty="0" smtClean="0">
                <a:latin typeface="Times New Roman" panose="02020603050405020304" pitchFamily="18" charset="0"/>
                <a:cs typeface="Times New Roman" panose="02020603050405020304" pitchFamily="18" charset="0"/>
              </a:rPr>
              <a:t>extension optimized </a:t>
            </a:r>
            <a:r>
              <a:rPr lang="en-US" dirty="0">
                <a:latin typeface="Times New Roman" panose="02020603050405020304" pitchFamily="18" charset="0"/>
                <a:cs typeface="Times New Roman" panose="02020603050405020304" pitchFamily="18" charset="0"/>
              </a:rPr>
              <a:t>to </a:t>
            </a:r>
            <a:r>
              <a:rPr lang="en-US" dirty="0" smtClean="0">
                <a:latin typeface="Times New Roman" panose="02020603050405020304" pitchFamily="18" charset="0"/>
                <a:cs typeface="Times New Roman" panose="02020603050405020304" pitchFamily="18" charset="0"/>
              </a:rPr>
              <a:t>minimize </a:t>
            </a:r>
            <a:r>
              <a:rPr lang="en-US" dirty="0">
                <a:latin typeface="Times New Roman" panose="02020603050405020304" pitchFamily="18" charset="0"/>
                <a:cs typeface="Times New Roman" panose="02020603050405020304" pitchFamily="18" charset="0"/>
              </a:rPr>
              <a:t>losses) causes lines to be strung </a:t>
            </a:r>
            <a:r>
              <a:rPr lang="en-US" dirty="0" smtClean="0">
                <a:latin typeface="Times New Roman" panose="02020603050405020304" pitchFamily="18" charset="0"/>
                <a:cs typeface="Times New Roman" panose="02020603050405020304" pitchFamily="18" charset="0"/>
              </a:rPr>
              <a:t>haphazardly, </a:t>
            </a:r>
            <a:r>
              <a:rPr lang="en-HK" dirty="0" smtClean="0">
                <a:latin typeface="Times New Roman" panose="02020603050405020304" pitchFamily="18" charset="0"/>
                <a:cs typeface="Times New Roman" panose="02020603050405020304" pitchFamily="18" charset="0"/>
              </a:rPr>
              <a:t>resulting </a:t>
            </a:r>
            <a:r>
              <a:rPr lang="en-HK" dirty="0">
                <a:latin typeface="Times New Roman" panose="02020603050405020304" pitchFamily="18" charset="0"/>
                <a:cs typeface="Times New Roman" panose="02020603050405020304" pitchFamily="18" charset="0"/>
              </a:rPr>
              <a:t>in greater losses.</a:t>
            </a:r>
            <a:endParaRPr lang="en-US" sz="3600" dirty="0" smtClean="0">
              <a:solidFill>
                <a:srgbClr val="000000"/>
              </a:solidFill>
              <a:latin typeface="Times New Roman" panose="02020603050405020304" pitchFamily="18" charset="0"/>
              <a:cs typeface="Times New Roman" panose="02020603050405020304" pitchFamily="18" charset="0"/>
            </a:endParaRPr>
          </a:p>
          <a:p>
            <a:endParaRPr lang="en-US" sz="2400" dirty="0" smtClean="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231423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762000"/>
            <a:ext cx="8802626" cy="990600"/>
          </a:xfrm>
        </p:spPr>
        <p:txBody>
          <a:bodyPr>
            <a:normAutofit/>
          </a:bodyPr>
          <a:lstStyle/>
          <a:p>
            <a:pPr algn="ctr"/>
            <a:r>
              <a:rPr lang="en-US" sz="4800" b="1" dirty="0" smtClean="0">
                <a:solidFill>
                  <a:srgbClr val="000000"/>
                </a:solidFill>
                <a:latin typeface="Times New Roman" panose="02020603050405020304" pitchFamily="18" charset="0"/>
                <a:cs typeface="Times New Roman" panose="02020603050405020304" pitchFamily="18" charset="0"/>
              </a:rPr>
              <a:t>Rural Electrification</a:t>
            </a:r>
            <a:endParaRPr lang="en-US" sz="48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90600" y="2002453"/>
            <a:ext cx="7238999" cy="3046988"/>
          </a:xfrm>
          <a:prstGeom prst="rect">
            <a:avLst/>
          </a:prstGeom>
          <a:noFill/>
        </p:spPr>
        <p:txBody>
          <a:bodyPr wrap="square" rtlCol="0">
            <a:spAutoFit/>
          </a:bodyPr>
          <a:lstStyle/>
          <a:p>
            <a:pPr marL="342900" indent="-342900">
              <a:buFont typeface="Arial" panose="020B0604020202020204" pitchFamily="34" charset="0"/>
              <a:buChar char="•"/>
            </a:pPr>
            <a:r>
              <a:rPr lang="en-US" sz="2400" b="1" dirty="0" smtClean="0">
                <a:solidFill>
                  <a:srgbClr val="000000"/>
                </a:solidFill>
                <a:latin typeface="Times New Roman" panose="02020603050405020304" pitchFamily="18" charset="0"/>
                <a:cs typeface="Times New Roman" panose="02020603050405020304" pitchFamily="18" charset="0"/>
              </a:rPr>
              <a:t>The Decentralized Approach is Attractive but Faces Many Barriers</a:t>
            </a:r>
          </a:p>
          <a:p>
            <a:pPr marL="800100" lvl="1" indent="-342900">
              <a:buFont typeface="Arial" panose="020B0604020202020204" pitchFamily="34" charset="0"/>
              <a:buChar char="•"/>
            </a:pPr>
            <a:r>
              <a:rPr lang="en-US" sz="2000" dirty="0" smtClean="0">
                <a:solidFill>
                  <a:srgbClr val="000000"/>
                </a:solidFill>
                <a:latin typeface="Times New Roman" panose="02020603050405020304" pitchFamily="18" charset="0"/>
                <a:cs typeface="Times New Roman" panose="02020603050405020304" pitchFamily="18" charset="0"/>
              </a:rPr>
              <a:t>Possible decentralized approaches</a:t>
            </a:r>
          </a:p>
          <a:p>
            <a:pPr marL="1257300" lvl="2" indent="-3429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diesel-engine </a:t>
            </a:r>
            <a:r>
              <a:rPr lang="en-US" sz="2000" dirty="0">
                <a:latin typeface="Times New Roman" panose="02020603050405020304" pitchFamily="18" charset="0"/>
                <a:cs typeface="Times New Roman" panose="02020603050405020304" pitchFamily="18" charset="0"/>
              </a:rPr>
              <a:t>generator sets, </a:t>
            </a:r>
            <a:endParaRPr lang="en-US" sz="2000" dirty="0" smtClean="0">
              <a:latin typeface="Times New Roman" panose="02020603050405020304" pitchFamily="18" charset="0"/>
              <a:cs typeface="Times New Roman" panose="02020603050405020304" pitchFamily="18" charset="0"/>
            </a:endParaRPr>
          </a:p>
          <a:p>
            <a:pPr marL="1257300" lvl="2" indent="-3429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small-scale hydropower,</a:t>
            </a:r>
          </a:p>
          <a:p>
            <a:pPr marL="1257300" lvl="2" indent="-3429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photovoltaics</a:t>
            </a:r>
            <a:r>
              <a:rPr lang="en-US" sz="2000" dirty="0">
                <a:latin typeface="Times New Roman" panose="02020603050405020304" pitchFamily="18" charset="0"/>
                <a:cs typeface="Times New Roman" panose="02020603050405020304" pitchFamily="18" charset="0"/>
              </a:rPr>
              <a:t>, </a:t>
            </a:r>
            <a:endParaRPr lang="en-US" sz="2000" dirty="0" smtClean="0">
              <a:latin typeface="Times New Roman" panose="02020603050405020304" pitchFamily="18" charset="0"/>
              <a:cs typeface="Times New Roman" panose="02020603050405020304" pitchFamily="18" charset="0"/>
            </a:endParaRPr>
          </a:p>
          <a:p>
            <a:pPr marL="1257300" lvl="2" indent="-3429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wind</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t>
            </a:r>
          </a:p>
          <a:p>
            <a:pPr marL="1257300" lvl="2" indent="-3429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small-scale </a:t>
            </a:r>
            <a:r>
              <a:rPr lang="en-US" sz="2000" dirty="0" err="1">
                <a:latin typeface="Times New Roman" panose="02020603050405020304" pitchFamily="18" charset="0"/>
                <a:cs typeface="Times New Roman" panose="02020603050405020304" pitchFamily="18" charset="0"/>
              </a:rPr>
              <a:t>biopower</a:t>
            </a:r>
            <a:r>
              <a:rPr lang="en-US" sz="2000" dirty="0">
                <a:latin typeface="Times New Roman" panose="02020603050405020304" pitchFamily="18" charset="0"/>
                <a:cs typeface="Times New Roman" panose="02020603050405020304" pitchFamily="18" charset="0"/>
              </a:rPr>
              <a:t> using producer </a:t>
            </a:r>
            <a:r>
              <a:rPr lang="en-US" sz="2000" dirty="0" smtClean="0">
                <a:latin typeface="Times New Roman" panose="02020603050405020304" pitchFamily="18" charset="0"/>
                <a:cs typeface="Times New Roman" panose="02020603050405020304" pitchFamily="18" charset="0"/>
              </a:rPr>
              <a:t>gas</a:t>
            </a:r>
            <a:r>
              <a:rPr lang="en-HK" sz="2000" dirty="0" smtClean="0">
                <a:latin typeface="Times New Roman" panose="02020603050405020304" pitchFamily="18" charset="0"/>
                <a:cs typeface="Times New Roman" panose="02020603050405020304" pitchFamily="18" charset="0"/>
              </a:rPr>
              <a:t>.</a:t>
            </a:r>
            <a:endParaRPr lang="en-US" sz="2000" dirty="0" smtClean="0">
              <a:solidFill>
                <a:srgbClr val="000000"/>
              </a:solidFill>
              <a:latin typeface="Times New Roman" panose="02020603050405020304" pitchFamily="18" charset="0"/>
              <a:cs typeface="Times New Roman" panose="02020603050405020304" pitchFamily="18" charset="0"/>
            </a:endParaRPr>
          </a:p>
          <a:p>
            <a:endParaRPr lang="en-US" sz="2400" dirty="0" smtClean="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138923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762000"/>
            <a:ext cx="8802626" cy="990600"/>
          </a:xfrm>
        </p:spPr>
        <p:txBody>
          <a:bodyPr>
            <a:normAutofit/>
          </a:bodyPr>
          <a:lstStyle/>
          <a:p>
            <a:pPr algn="ctr"/>
            <a:r>
              <a:rPr lang="en-US" sz="4800" b="1" dirty="0" smtClean="0">
                <a:solidFill>
                  <a:srgbClr val="000000"/>
                </a:solidFill>
                <a:latin typeface="Times New Roman" panose="02020603050405020304" pitchFamily="18" charset="0"/>
                <a:cs typeface="Times New Roman" panose="02020603050405020304" pitchFamily="18" charset="0"/>
              </a:rPr>
              <a:t>Rural Electrification</a:t>
            </a:r>
            <a:endParaRPr lang="en-US" sz="48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90600" y="2002453"/>
            <a:ext cx="7238999" cy="3200876"/>
          </a:xfrm>
          <a:prstGeom prst="rect">
            <a:avLst/>
          </a:prstGeom>
          <a:noFill/>
        </p:spPr>
        <p:txBody>
          <a:bodyPr wrap="square" rtlCol="0">
            <a:spAutoFit/>
          </a:bodyPr>
          <a:lstStyle/>
          <a:p>
            <a:pPr marL="342900" indent="-342900">
              <a:buFont typeface="Arial" panose="020B0604020202020204" pitchFamily="34" charset="0"/>
              <a:buChar char="•"/>
            </a:pPr>
            <a:r>
              <a:rPr lang="en-US" sz="2400" b="1" dirty="0" smtClean="0">
                <a:solidFill>
                  <a:srgbClr val="000000"/>
                </a:solidFill>
                <a:latin typeface="Times New Roman" panose="02020603050405020304" pitchFamily="18" charset="0"/>
                <a:cs typeface="Times New Roman" panose="02020603050405020304" pitchFamily="18" charset="0"/>
              </a:rPr>
              <a:t>The Decentralized Approach is Attractive but Faces Many Barriers</a:t>
            </a:r>
          </a:p>
          <a:p>
            <a:endParaRPr lang="en-US" sz="2400" b="1"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sz="2000" dirty="0" smtClean="0">
                <a:solidFill>
                  <a:srgbClr val="000000"/>
                </a:solidFill>
                <a:latin typeface="Times New Roman" panose="02020603050405020304" pitchFamily="18" charset="0"/>
                <a:cs typeface="Times New Roman" panose="02020603050405020304" pitchFamily="18" charset="0"/>
              </a:rPr>
              <a:t>Barriers of  decentralized approaches</a:t>
            </a:r>
          </a:p>
          <a:p>
            <a:pPr marL="1257300" lvl="2" indent="-3429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diesel-engine </a:t>
            </a:r>
            <a:r>
              <a:rPr lang="en-US" sz="2000" dirty="0">
                <a:latin typeface="Times New Roman" panose="02020603050405020304" pitchFamily="18" charset="0"/>
                <a:cs typeface="Times New Roman" panose="02020603050405020304" pitchFamily="18" charset="0"/>
              </a:rPr>
              <a:t>generator sets, </a:t>
            </a:r>
          </a:p>
          <a:p>
            <a:pPr marL="1714500" lvl="3" indent="-3429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high costs of maintenance and of </a:t>
            </a:r>
            <a:r>
              <a:rPr lang="en-US" dirty="0" smtClean="0">
                <a:latin typeface="Times New Roman" panose="02020603050405020304" pitchFamily="18" charset="0"/>
                <a:cs typeface="Times New Roman" panose="02020603050405020304" pitchFamily="18" charset="0"/>
              </a:rPr>
              <a:t>transporting diesel </a:t>
            </a:r>
            <a:r>
              <a:rPr lang="en-US" dirty="0">
                <a:latin typeface="Times New Roman" panose="02020603050405020304" pitchFamily="18" charset="0"/>
                <a:cs typeface="Times New Roman" panose="02020603050405020304" pitchFamily="18" charset="0"/>
              </a:rPr>
              <a:t>fuel and lubricating oil to remote places make </a:t>
            </a:r>
            <a:r>
              <a:rPr lang="en-US" dirty="0" smtClean="0">
                <a:latin typeface="Times New Roman" panose="02020603050405020304" pitchFamily="18" charset="0"/>
                <a:cs typeface="Times New Roman" panose="02020603050405020304" pitchFamily="18" charset="0"/>
              </a:rPr>
              <a:t>electricity </a:t>
            </a:r>
            <a:r>
              <a:rPr lang="en-HK" dirty="0" smtClean="0">
                <a:latin typeface="Times New Roman" panose="02020603050405020304" pitchFamily="18" charset="0"/>
                <a:cs typeface="Times New Roman" panose="02020603050405020304" pitchFamily="18" charset="0"/>
              </a:rPr>
              <a:t>fairly expensive</a:t>
            </a:r>
          </a:p>
          <a:p>
            <a:pPr marL="1714500" lvl="3" indent="-342900">
              <a:buFont typeface="Arial" panose="020B0604020202020204" pitchFamily="34" charset="0"/>
              <a:buChar char="•"/>
            </a:pPr>
            <a:r>
              <a:rPr lang="en-HK" dirty="0" smtClean="0">
                <a:latin typeface="Times New Roman" panose="02020603050405020304" pitchFamily="18" charset="0"/>
                <a:cs typeface="Times New Roman" panose="02020603050405020304" pitchFamily="18" charset="0"/>
              </a:rPr>
              <a:t>Local people generally don’t have the technical skill or the availability of parts for sustainable operation</a:t>
            </a:r>
            <a:endParaRPr lang="en-US" sz="36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833721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762000"/>
            <a:ext cx="8802626" cy="990600"/>
          </a:xfrm>
        </p:spPr>
        <p:txBody>
          <a:bodyPr>
            <a:normAutofit/>
          </a:bodyPr>
          <a:lstStyle/>
          <a:p>
            <a:pPr algn="ctr"/>
            <a:r>
              <a:rPr lang="en-US" sz="4800" b="1" dirty="0" smtClean="0">
                <a:solidFill>
                  <a:srgbClr val="000000"/>
                </a:solidFill>
                <a:latin typeface="Times New Roman" panose="02020603050405020304" pitchFamily="18" charset="0"/>
                <a:cs typeface="Times New Roman" panose="02020603050405020304" pitchFamily="18" charset="0"/>
              </a:rPr>
              <a:t>Rural Electrification</a:t>
            </a:r>
            <a:endParaRPr lang="en-US" sz="48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90600" y="2002453"/>
            <a:ext cx="7238999" cy="4031873"/>
          </a:xfrm>
          <a:prstGeom prst="rect">
            <a:avLst/>
          </a:prstGeom>
          <a:noFill/>
        </p:spPr>
        <p:txBody>
          <a:bodyPr wrap="square" rtlCol="0">
            <a:spAutoFit/>
          </a:bodyPr>
          <a:lstStyle/>
          <a:p>
            <a:pPr marL="342900" indent="-342900">
              <a:buFont typeface="Arial" panose="020B0604020202020204" pitchFamily="34" charset="0"/>
              <a:buChar char="•"/>
            </a:pPr>
            <a:r>
              <a:rPr lang="en-US" sz="2400" b="1" dirty="0" smtClean="0">
                <a:solidFill>
                  <a:srgbClr val="000000"/>
                </a:solidFill>
                <a:latin typeface="Times New Roman" panose="02020603050405020304" pitchFamily="18" charset="0"/>
                <a:cs typeface="Times New Roman" panose="02020603050405020304" pitchFamily="18" charset="0"/>
              </a:rPr>
              <a:t>The Decentralized Approach is Attractive but Faces Many Barriers</a:t>
            </a:r>
          </a:p>
          <a:p>
            <a:endParaRPr lang="en-US" sz="2400" b="1"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sz="2000" dirty="0" smtClean="0">
                <a:solidFill>
                  <a:srgbClr val="000000"/>
                </a:solidFill>
                <a:latin typeface="Times New Roman" panose="02020603050405020304" pitchFamily="18" charset="0"/>
                <a:cs typeface="Times New Roman" panose="02020603050405020304" pitchFamily="18" charset="0"/>
              </a:rPr>
              <a:t>Barriers of  decentralized approaches</a:t>
            </a:r>
          </a:p>
          <a:p>
            <a:pPr marL="1257300" lvl="2" indent="-3429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Small scale hydropower, </a:t>
            </a:r>
            <a:endParaRPr lang="en-US" sz="2000" dirty="0">
              <a:latin typeface="Times New Roman" panose="02020603050405020304" pitchFamily="18" charset="0"/>
              <a:cs typeface="Times New Roman" panose="02020603050405020304" pitchFamily="18" charset="0"/>
            </a:endParaRPr>
          </a:p>
          <a:p>
            <a:pPr marL="1714500" lvl="3" indent="-3429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a:t>
            </a:r>
            <a:r>
              <a:rPr lang="en-HK" dirty="0" smtClean="0">
                <a:latin typeface="Times New Roman" panose="02020603050405020304" pitchFamily="18" charset="0"/>
                <a:cs typeface="Times New Roman" panose="02020603050405020304" pitchFamily="18" charset="0"/>
              </a:rPr>
              <a:t>potential use of the system is limited by the availability of water resources</a:t>
            </a:r>
          </a:p>
          <a:p>
            <a:pPr marL="1714500" lvl="3" indent="-342900">
              <a:buFont typeface="Arial" panose="020B0604020202020204" pitchFamily="34" charset="0"/>
              <a:buChar char="•"/>
            </a:pPr>
            <a:r>
              <a:rPr lang="en-HK" dirty="0" smtClean="0">
                <a:latin typeface="Times New Roman" panose="02020603050405020304" pitchFamily="18" charset="0"/>
                <a:cs typeface="Times New Roman" panose="02020603050405020304" pitchFamily="18" charset="0"/>
              </a:rPr>
              <a:t>The run-of-river plants (typical small scale design) generally lacks the reservoir capacity to store water.</a:t>
            </a:r>
          </a:p>
          <a:p>
            <a:pPr marL="1714500" lvl="3" indent="-342900">
              <a:buFont typeface="Arial" panose="020B0604020202020204" pitchFamily="34" charset="0"/>
              <a:buChar char="•"/>
            </a:pPr>
            <a:r>
              <a:rPr lang="en-HK" dirty="0" smtClean="0">
                <a:latin typeface="Times New Roman" panose="02020603050405020304" pitchFamily="18" charset="0"/>
                <a:cs typeface="Times New Roman" panose="02020603050405020304" pitchFamily="18" charset="0"/>
              </a:rPr>
              <a:t>Severe seasonal variation on power output can occur, depending on site hydrology</a:t>
            </a:r>
          </a:p>
          <a:p>
            <a:pPr marL="1714500" lvl="3" indent="-342900">
              <a:buFont typeface="Arial" panose="020B0604020202020204" pitchFamily="34" charset="0"/>
              <a:buChar char="•"/>
            </a:pPr>
            <a:r>
              <a:rPr lang="en-HK" dirty="0" smtClean="0">
                <a:latin typeface="Times New Roman" panose="02020603050405020304" pitchFamily="18" charset="0"/>
                <a:cs typeface="Times New Roman" panose="02020603050405020304" pitchFamily="18" charset="0"/>
              </a:rPr>
              <a:t>Long-term viability of small-scale hydropower may depend on backup electricity</a:t>
            </a:r>
          </a:p>
        </p:txBody>
      </p:sp>
    </p:spTree>
    <p:extLst>
      <p:ext uri="{BB962C8B-B14F-4D97-AF65-F5344CB8AC3E}">
        <p14:creationId xmlns:p14="http://schemas.microsoft.com/office/powerpoint/2010/main" val="23055111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762000"/>
            <a:ext cx="8802626" cy="990600"/>
          </a:xfrm>
        </p:spPr>
        <p:txBody>
          <a:bodyPr>
            <a:normAutofit/>
          </a:bodyPr>
          <a:lstStyle/>
          <a:p>
            <a:pPr algn="ctr"/>
            <a:r>
              <a:rPr lang="en-US" sz="4800" b="1" dirty="0" smtClean="0">
                <a:solidFill>
                  <a:srgbClr val="000000"/>
                </a:solidFill>
                <a:latin typeface="Times New Roman" panose="02020603050405020304" pitchFamily="18" charset="0"/>
                <a:cs typeface="Times New Roman" panose="02020603050405020304" pitchFamily="18" charset="0"/>
              </a:rPr>
              <a:t>Rural Electrification</a:t>
            </a:r>
            <a:endParaRPr lang="en-US" sz="48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90600" y="2002453"/>
            <a:ext cx="7238999" cy="4585871"/>
          </a:xfrm>
          <a:prstGeom prst="rect">
            <a:avLst/>
          </a:prstGeom>
          <a:noFill/>
        </p:spPr>
        <p:txBody>
          <a:bodyPr wrap="square" rtlCol="0">
            <a:spAutoFit/>
          </a:bodyPr>
          <a:lstStyle/>
          <a:p>
            <a:pPr marL="342900" indent="-342900">
              <a:buFont typeface="Arial" panose="020B0604020202020204" pitchFamily="34" charset="0"/>
              <a:buChar char="•"/>
            </a:pPr>
            <a:r>
              <a:rPr lang="en-US" sz="2400" b="1" dirty="0" smtClean="0">
                <a:solidFill>
                  <a:srgbClr val="000000"/>
                </a:solidFill>
                <a:latin typeface="Times New Roman" panose="02020603050405020304" pitchFamily="18" charset="0"/>
                <a:cs typeface="Times New Roman" panose="02020603050405020304" pitchFamily="18" charset="0"/>
              </a:rPr>
              <a:t>The Decentralized Approach is Attractive but Faces Many Barriers</a:t>
            </a:r>
          </a:p>
          <a:p>
            <a:endParaRPr lang="en-US" sz="2400" b="1"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sz="2000" dirty="0" smtClean="0">
                <a:solidFill>
                  <a:srgbClr val="000000"/>
                </a:solidFill>
                <a:latin typeface="Times New Roman" panose="02020603050405020304" pitchFamily="18" charset="0"/>
                <a:cs typeface="Times New Roman" panose="02020603050405020304" pitchFamily="18" charset="0"/>
              </a:rPr>
              <a:t>Barriers of  decentralized approaches</a:t>
            </a:r>
          </a:p>
          <a:p>
            <a:pPr marL="1257300" lvl="2" indent="-3429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Wind </a:t>
            </a:r>
            <a:endParaRPr lang="en-US" sz="2000" dirty="0">
              <a:latin typeface="Times New Roman" panose="02020603050405020304" pitchFamily="18" charset="0"/>
              <a:cs typeface="Times New Roman" panose="02020603050405020304" pitchFamily="18" charset="0"/>
            </a:endParaRPr>
          </a:p>
          <a:p>
            <a:pPr marL="1714500" lvl="3" indent="-342900">
              <a:buFont typeface="Arial" panose="020B0604020202020204" pitchFamily="34" charset="0"/>
              <a:buChar char="•"/>
            </a:pPr>
            <a:r>
              <a:rPr lang="en-HK" dirty="0" smtClean="0">
                <a:latin typeface="Times New Roman" panose="02020603050405020304" pitchFamily="18" charset="0"/>
                <a:cs typeface="Times New Roman" panose="02020603050405020304" pitchFamily="18" charset="0"/>
              </a:rPr>
              <a:t>Household-scale wind turbines (50-200 watts) have been implemented successfully in Inner Mongolia for more than 500,000 people, providing electricity for lighting, radios, television and small appliances</a:t>
            </a:r>
          </a:p>
          <a:p>
            <a:pPr marL="1714500" lvl="3" indent="-3429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success of the Chinese </a:t>
            </a:r>
            <a:r>
              <a:rPr lang="en-US" dirty="0" err="1">
                <a:latin typeface="Times New Roman" panose="02020603050405020304" pitchFamily="18" charset="0"/>
                <a:cs typeface="Times New Roman" panose="02020603050405020304" pitchFamily="18" charset="0"/>
              </a:rPr>
              <a:t>programme</a:t>
            </a:r>
            <a:r>
              <a:rPr lang="en-US" dirty="0">
                <a:latin typeface="Times New Roman" panose="02020603050405020304" pitchFamily="18" charset="0"/>
                <a:cs typeface="Times New Roman" panose="02020603050405020304" pitchFamily="18" charset="0"/>
              </a:rPr>
              <a:t> was achieved </a:t>
            </a:r>
            <a:r>
              <a:rPr lang="en-US" dirty="0" smtClean="0">
                <a:latin typeface="Times New Roman" panose="02020603050405020304" pitchFamily="18" charset="0"/>
                <a:cs typeface="Times New Roman" panose="02020603050405020304" pitchFamily="18" charset="0"/>
              </a:rPr>
              <a:t>through careful </a:t>
            </a:r>
            <a:r>
              <a:rPr lang="en-US" dirty="0">
                <a:latin typeface="Times New Roman" panose="02020603050405020304" pitchFamily="18" charset="0"/>
                <a:cs typeface="Times New Roman" panose="02020603050405020304" pitchFamily="18" charset="0"/>
              </a:rPr>
              <a:t>planning and the creation of an effective regional and </a:t>
            </a:r>
            <a:r>
              <a:rPr lang="en-US" dirty="0" smtClean="0">
                <a:latin typeface="Times New Roman" panose="02020603050405020304" pitchFamily="18" charset="0"/>
                <a:cs typeface="Times New Roman" panose="02020603050405020304" pitchFamily="18" charset="0"/>
              </a:rPr>
              <a:t>local infrastructure </a:t>
            </a:r>
            <a:r>
              <a:rPr lang="en-US" dirty="0">
                <a:latin typeface="Times New Roman" panose="02020603050405020304" pitchFamily="18" charset="0"/>
                <a:cs typeface="Times New Roman" panose="02020603050405020304" pitchFamily="18" charset="0"/>
              </a:rPr>
              <a:t>for manufacturing, sales, maintenance, and training</a:t>
            </a:r>
            <a:r>
              <a:rPr lang="en-US" dirty="0" smtClean="0">
                <a:latin typeface="Times New Roman" panose="02020603050405020304" pitchFamily="18" charset="0"/>
                <a:cs typeface="Times New Roman" panose="02020603050405020304" pitchFamily="18" charset="0"/>
              </a:rPr>
              <a:t>.</a:t>
            </a:r>
            <a:r>
              <a:rPr lang="en-HK" dirty="0"/>
              <a:t> </a:t>
            </a:r>
            <a:endParaRPr lang="en-HK" dirty="0" smtClean="0"/>
          </a:p>
          <a:p>
            <a:pPr marL="1714500" lvl="3" indent="-342900">
              <a:buFont typeface="Arial" panose="020B0604020202020204" pitchFamily="34" charset="0"/>
              <a:buChar char="•"/>
            </a:pPr>
            <a:r>
              <a:rPr lang="en-HK" dirty="0" smtClean="0">
                <a:latin typeface="Times New Roman" panose="02020603050405020304" pitchFamily="18" charset="0"/>
                <a:cs typeface="Times New Roman" panose="02020603050405020304" pitchFamily="18" charset="0"/>
              </a:rPr>
              <a:t>Replicating</a:t>
            </a:r>
            <a:r>
              <a:rPr lang="en-HK"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the </a:t>
            </a:r>
            <a:r>
              <a:rPr lang="en-US" dirty="0" err="1">
                <a:latin typeface="Times New Roman" panose="02020603050405020304" pitchFamily="18" charset="0"/>
                <a:cs typeface="Times New Roman" panose="02020603050405020304" pitchFamily="18" charset="0"/>
              </a:rPr>
              <a:t>programme</a:t>
            </a:r>
            <a:r>
              <a:rPr lang="en-US" dirty="0">
                <a:latin typeface="Times New Roman" panose="02020603050405020304" pitchFamily="18" charset="0"/>
                <a:cs typeface="Times New Roman" panose="02020603050405020304" pitchFamily="18" charset="0"/>
              </a:rPr>
              <a:t> would require enough institutional capacity to </a:t>
            </a:r>
            <a:r>
              <a:rPr lang="en-US" dirty="0" smtClean="0">
                <a:latin typeface="Times New Roman" panose="02020603050405020304" pitchFamily="18" charset="0"/>
                <a:cs typeface="Times New Roman" panose="02020603050405020304" pitchFamily="18" charset="0"/>
              </a:rPr>
              <a:t>support </a:t>
            </a:r>
            <a:r>
              <a:rPr lang="en-HK" dirty="0" smtClean="0">
                <a:latin typeface="Times New Roman" panose="02020603050405020304" pitchFamily="18" charset="0"/>
                <a:cs typeface="Times New Roman" panose="02020603050405020304" pitchFamily="18" charset="0"/>
              </a:rPr>
              <a:t>such </a:t>
            </a:r>
            <a:r>
              <a:rPr lang="en-HK" dirty="0">
                <a:latin typeface="Times New Roman" panose="02020603050405020304" pitchFamily="18" charset="0"/>
                <a:cs typeface="Times New Roman" panose="02020603050405020304" pitchFamily="18" charset="0"/>
              </a:rPr>
              <a:t>ventures.</a:t>
            </a:r>
            <a:endParaRPr 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893986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7814</TotalTime>
  <Words>1168</Words>
  <Application>Microsoft Office PowerPoint</Application>
  <PresentationFormat>On-screen Show (4:3)</PresentationFormat>
  <Paragraphs>108</Paragraphs>
  <Slides>16</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Times New Roman</vt:lpstr>
      <vt:lpstr>Office Theme</vt:lpstr>
      <vt:lpstr>Chapter 6 Rural Energy Supply and Photovoltaic Devices</vt:lpstr>
      <vt:lpstr>Energy Needs of the Rural Community</vt:lpstr>
      <vt:lpstr>Impact of Energy Supply on Life Style of Rural Community</vt:lpstr>
      <vt:lpstr>Rural Electrification</vt:lpstr>
      <vt:lpstr>Rural Electrification</vt:lpstr>
      <vt:lpstr>Rural Electrification</vt:lpstr>
      <vt:lpstr>Rural Electrification</vt:lpstr>
      <vt:lpstr>Rural Electrification</vt:lpstr>
      <vt:lpstr>Rural Electrification</vt:lpstr>
      <vt:lpstr>Rural Electrification</vt:lpstr>
      <vt:lpstr>Rural Electrification</vt:lpstr>
      <vt:lpstr>Photovoltaics</vt:lpstr>
      <vt:lpstr>Fundamentals of Photovoltaic Systems</vt:lpstr>
      <vt:lpstr>Fundamentals of Photovoltaic Systems</vt:lpstr>
      <vt:lpstr>Fundamentals of Photovoltaic Systems</vt:lpstr>
      <vt:lpstr>Fundamentals of Photovoltaic Systems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Fluid Properties</dc:title>
  <dc:creator>VPAD</dc:creator>
  <cp:lastModifiedBy>walter yuen</cp:lastModifiedBy>
  <cp:revision>202</cp:revision>
  <cp:lastPrinted>2014-01-15T05:44:51Z</cp:lastPrinted>
  <dcterms:created xsi:type="dcterms:W3CDTF">2013-10-10T03:25:21Z</dcterms:created>
  <dcterms:modified xsi:type="dcterms:W3CDTF">2016-04-26T23:51:53Z</dcterms:modified>
</cp:coreProperties>
</file>