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0" r:id="rId3"/>
    <p:sldId id="271" r:id="rId4"/>
    <p:sldId id="267" r:id="rId5"/>
    <p:sldId id="272" r:id="rId6"/>
    <p:sldId id="273" r:id="rId7"/>
    <p:sldId id="274" r:id="rId8"/>
    <p:sldId id="275" r:id="rId9"/>
    <p:sldId id="277" r:id="rId10"/>
    <p:sldId id="296" r:id="rId11"/>
    <p:sldId id="278" r:id="rId12"/>
    <p:sldId id="276" r:id="rId13"/>
    <p:sldId id="279" r:id="rId14"/>
    <p:sldId id="280" r:id="rId15"/>
    <p:sldId id="297" r:id="rId16"/>
    <p:sldId id="298" r:id="rId17"/>
    <p:sldId id="299" r:id="rId18"/>
    <p:sldId id="281" r:id="rId19"/>
    <p:sldId id="282" r:id="rId20"/>
    <p:sldId id="283" r:id="rId21"/>
    <p:sldId id="289" r:id="rId22"/>
    <p:sldId id="290" r:id="rId23"/>
    <p:sldId id="284" r:id="rId24"/>
    <p:sldId id="285" r:id="rId25"/>
    <p:sldId id="286" r:id="rId26"/>
    <p:sldId id="287" r:id="rId27"/>
    <p:sldId id="293" r:id="rId28"/>
    <p:sldId id="294" r:id="rId29"/>
    <p:sldId id="295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29" autoAdjust="0"/>
  </p:normalViewPr>
  <p:slideViewPr>
    <p:cSldViewPr>
      <p:cViewPr varScale="1">
        <p:scale>
          <a:sx n="79" d="100"/>
          <a:sy n="79" d="100"/>
        </p:scale>
        <p:origin x="161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5280C0-A05F-5743-96FE-E16CE0CA9077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E35383-94F7-174D-868A-01C028294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4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610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11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77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12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5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13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571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14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757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15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038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16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233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17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529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18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2053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19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23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20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11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3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547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21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494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22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65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23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0667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24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2415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25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094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26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02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27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458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28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2204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29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201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4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213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5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99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6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537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7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726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8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785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9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009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854DBC-4B39-094D-AF22-B66533BE4A28}" type="slidenum">
              <a:rPr lang="en-GB">
                <a:latin typeface="Arial" charset="0"/>
              </a:rPr>
              <a:pPr eaLnBrk="1" hangingPunct="1"/>
              <a:t>10</a:t>
            </a:fld>
            <a:endParaRPr lang="en-GB"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9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33B4EB-976B-3E4B-8AC1-0852C92817C5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4F30A-C53B-4C4E-AEFE-D6CBDD1EC9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66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2423AD-3B43-024B-868F-033BE38F196E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B6DC3-2C3B-9643-816A-20D1F9C0A9E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71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67D859-9BF2-9A44-B57E-AC82384DB118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EBE61-13B3-784B-9356-4FD2E88AA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93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EA99A3-AD43-BF4D-B4A9-EC722B8E9BE4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A8A08-16A7-1048-B21A-9B90CF9EABD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00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251F19-163C-4043-9A5C-489E0F97F669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FD859-E66C-454A-A29A-33FF9E570F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682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833145-258E-C149-8303-9172C2A53E89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2165A-9936-274D-9D46-CDAFA62C574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2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17BAE-F385-1748-B06E-6458AC934AE1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2EADF-B735-D04C-A8D0-F7DCF6DB64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76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A4665-908E-C445-8CB4-47EBF2736C6D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6AA61-8D76-7E41-B70E-3C6737F4BE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52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0F7AA5-1371-4B41-B74C-FC1A0D78FA8E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3D89D-014D-EE46-9B9C-E5249B4A881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70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CBAE1E-B9A9-A14D-B335-0E8DC03603B1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88CC0-FF7B-7840-86B5-8DA26EA3AA9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07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038072-D591-7243-AC78-38BD62669C01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D1EA5-62B7-8E4A-A1A1-28D49A01E8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65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E8D8C"/>
                </a:solidFill>
              </a:defRPr>
            </a:lvl1pPr>
          </a:lstStyle>
          <a:p>
            <a:fld id="{20A5CCE0-E0E8-534A-AD2C-2ED090F93B16}" type="datetimeFigureOut">
              <a:rPr lang="en-GB"/>
              <a:pPr/>
              <a:t>21/04/2016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E8D8C"/>
                </a:solidFill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E8D8C"/>
                </a:solidFill>
              </a:defRPr>
            </a:lvl1pPr>
          </a:lstStyle>
          <a:p>
            <a:fld id="{9DF1EF60-8461-974E-B0FE-605B986F83E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585913" y="2781300"/>
            <a:ext cx="631615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4800" dirty="0" smtClean="0">
                <a:solidFill>
                  <a:schemeClr val="bg1"/>
                </a:solidFill>
                <a:latin typeface="Arial" charset="0"/>
              </a:rPr>
              <a:t>Ch. 5</a:t>
            </a:r>
          </a:p>
          <a:p>
            <a:pPr algn="ctr" eaLnBrk="1" hangingPunct="1"/>
            <a:r>
              <a:rPr lang="en-GB" sz="4800" dirty="0" smtClean="0">
                <a:solidFill>
                  <a:schemeClr val="bg1"/>
                </a:solidFill>
                <a:latin typeface="Arial" charset="0"/>
              </a:rPr>
              <a:t>Introduction to Circuits</a:t>
            </a:r>
            <a:endParaRPr lang="en-GB" sz="4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2555875" y="42926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-260350"/>
            <a:ext cx="92880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Resistors and Resistances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7" y="1268760"/>
            <a:ext cx="820891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Resistance of commercial electric wires :</a:t>
            </a:r>
          </a:p>
          <a:p>
            <a:pPr marL="1085850" lvl="1" indent="-342900">
              <a:buFont typeface="Wingdings" charset="2"/>
              <a:buChar char="§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The thicker the wire, the more cross sectional area for the current to flow through, so the smaller the resistance</a:t>
            </a:r>
          </a:p>
          <a:p>
            <a:pPr marL="1085850" lvl="1" indent="-342900">
              <a:buFont typeface="Wingdings" charset="2"/>
              <a:buChar char="§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A so-called No. 4 wire 100 </a:t>
            </a:r>
            <a:r>
              <a:rPr lang="en-US" sz="2000" b="1" dirty="0" err="1" smtClean="0">
                <a:solidFill>
                  <a:schemeClr val="bg1"/>
                </a:solidFill>
                <a:latin typeface="Arial" charset="0"/>
              </a:rPr>
              <a:t>ft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long has a resistance of 0.025 </a:t>
            </a:r>
            <a:r>
              <a:rPr lang="el-GR" sz="2000" b="1" dirty="0" smtClean="0">
                <a:solidFill>
                  <a:schemeClr val="bg1"/>
                </a:solidFill>
                <a:latin typeface="Arial" charset="0"/>
              </a:rPr>
              <a:t>Ω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, whereas the same length of No. 10 wire, which is thinner, has a resistance of 0.1 </a:t>
            </a:r>
            <a:r>
              <a:rPr lang="el-GR" sz="2000" b="1" dirty="0">
                <a:solidFill>
                  <a:schemeClr val="bg1"/>
                </a:solidFill>
                <a:latin typeface="Arial" charset="0"/>
              </a:rPr>
              <a:t>Ω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.  </a:t>
            </a:r>
            <a:endParaRPr lang="en-US" sz="2000" b="1" dirty="0" smtClean="0">
              <a:solidFill>
                <a:srgbClr val="FF6600"/>
              </a:solidFill>
              <a:latin typeface="Arial" charset="0"/>
            </a:endParaRP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08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Ohm’s Law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The voltage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V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across an ideal resistor is proportional to the current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through the resistor.  The constant of proportionality is the resistance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R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.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63080" y="3573016"/>
            <a:ext cx="828092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V = IR</a:t>
            </a: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Picture 1" descr="ohm's law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348880"/>
            <a:ext cx="5007170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98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Power and Energy 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Current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I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is the rate of flow of charge and voltage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V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is the </a:t>
            </a:r>
            <a:r>
              <a:rPr lang="en-US" sz="2000" b="1" dirty="0" smtClean="0">
                <a:solidFill>
                  <a:srgbClr val="CCFFCC"/>
                </a:solidFill>
                <a:latin typeface="Arial" charset="0"/>
              </a:rPr>
              <a:t>measure of energy transferred 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per unit of charge, the product of the current and voltage is power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P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(i.e. the rate of work) 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33919" y="3933056"/>
            <a:ext cx="882047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Note that power is always positive, not a function of the direction of current flow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The total amount of energy generated over a period of time (in unit of kilowatt-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hr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) is the work done (or energy use).  This is what is charged in an electric bill.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1543" y="2821289"/>
            <a:ext cx="76328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P = V x I = I</a:t>
            </a:r>
            <a:r>
              <a:rPr lang="en-US" sz="2800" b="1" baseline="30000" dirty="0" smtClean="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/R         </a:t>
            </a:r>
            <a:r>
              <a:rPr lang="en-US" sz="2800" b="1" dirty="0" smtClean="0">
                <a:solidFill>
                  <a:schemeClr val="bg1"/>
                </a:solidFill>
                <a:latin typeface="Arial" charset="0"/>
              </a:rPr>
              <a:t>Unit: Watt (W)</a:t>
            </a:r>
            <a:endParaRPr lang="en-US" sz="28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6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1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What’s the current passing through the resistor?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What’s the power of the circuit?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63080" y="3573016"/>
            <a:ext cx="828092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V = IR</a:t>
            </a: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" name="Picture 2" descr="http://www.emsb.qc.ca/laurenhill/science/3electric_files/image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04864"/>
            <a:ext cx="4815760" cy="321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582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1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What’s the current passing through the resistor</a:t>
            </a:r>
            <a:r>
              <a:rPr lang="en-US" sz="2000" dirty="0" smtClean="0">
                <a:solidFill>
                  <a:schemeClr val="bg1"/>
                </a:solidFill>
              </a:rPr>
              <a:t>?  </a:t>
            </a:r>
            <a:r>
              <a:rPr lang="en-US" sz="2000" dirty="0" smtClean="0">
                <a:solidFill>
                  <a:srgbClr val="FF6600"/>
                </a:solidFill>
              </a:rPr>
              <a:t>(</a:t>
            </a:r>
            <a:r>
              <a:rPr lang="en-US" sz="2000" dirty="0" err="1" smtClean="0">
                <a:solidFill>
                  <a:srgbClr val="FF6600"/>
                </a:solidFill>
              </a:rPr>
              <a:t>Ans</a:t>
            </a:r>
            <a:r>
              <a:rPr lang="en-US" sz="2000" dirty="0" smtClean="0">
                <a:solidFill>
                  <a:srgbClr val="FF6600"/>
                </a:solidFill>
              </a:rPr>
              <a:t>: 0.9A)</a:t>
            </a:r>
            <a:endParaRPr lang="en-US" sz="2000" dirty="0">
              <a:solidFill>
                <a:srgbClr val="FF66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chemeClr val="bg1"/>
                </a:solidFill>
              </a:rPr>
              <a:t>What’s the power of the circuit</a:t>
            </a:r>
            <a:r>
              <a:rPr lang="en-US" sz="2000" dirty="0" smtClean="0">
                <a:solidFill>
                  <a:schemeClr val="bg1"/>
                </a:solidFill>
              </a:rPr>
              <a:t>? </a:t>
            </a:r>
            <a:r>
              <a:rPr lang="en-US" sz="2000" dirty="0" smtClean="0">
                <a:solidFill>
                  <a:srgbClr val="FF6600"/>
                </a:solidFill>
              </a:rPr>
              <a:t>(</a:t>
            </a:r>
            <a:r>
              <a:rPr lang="en-US" sz="2000" dirty="0" err="1" smtClean="0">
                <a:solidFill>
                  <a:srgbClr val="FF6600"/>
                </a:solidFill>
              </a:rPr>
              <a:t>Ans</a:t>
            </a:r>
            <a:r>
              <a:rPr lang="en-US" sz="2000" dirty="0" smtClean="0">
                <a:solidFill>
                  <a:srgbClr val="FF6600"/>
                </a:solidFill>
              </a:rPr>
              <a:t>: 8.1W)</a:t>
            </a:r>
            <a:endParaRPr lang="en-US" sz="2000" dirty="0">
              <a:solidFill>
                <a:srgbClr val="FF66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63080" y="3573016"/>
            <a:ext cx="828092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V = IR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P = VI</a:t>
            </a: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8" name="Picture 2" descr="http://www.emsb.qc.ca/laurenhill/science/3electric_files/image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04864"/>
            <a:ext cx="4815760" cy="321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07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1a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If 80 A flows through 100 </a:t>
            </a:r>
            <a:r>
              <a:rPr lang="en-US" sz="2000" dirty="0" err="1" smtClean="0">
                <a:solidFill>
                  <a:schemeClr val="bg1"/>
                </a:solidFill>
              </a:rPr>
              <a:t>ft</a:t>
            </a:r>
            <a:r>
              <a:rPr lang="en-US" sz="2000" dirty="0" smtClean="0">
                <a:solidFill>
                  <a:schemeClr val="bg1"/>
                </a:solidFill>
              </a:rPr>
              <a:t> of No. 4 wire, what is the voltage loss ?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What is the corresponding  voltage loss for a No. 10 wire ?</a:t>
            </a:r>
            <a:endParaRPr lang="en-US" sz="2000" dirty="0">
              <a:solidFill>
                <a:srgbClr val="FF6600"/>
              </a:solidFill>
            </a:endParaRPr>
          </a:p>
          <a:p>
            <a:endParaRPr 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8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1a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If 80 A flows through 100 </a:t>
            </a:r>
            <a:r>
              <a:rPr lang="en-US" sz="2000" dirty="0" err="1" smtClean="0">
                <a:solidFill>
                  <a:schemeClr val="bg1"/>
                </a:solidFill>
              </a:rPr>
              <a:t>ft</a:t>
            </a:r>
            <a:r>
              <a:rPr lang="en-US" sz="2000" dirty="0" smtClean="0">
                <a:solidFill>
                  <a:schemeClr val="bg1"/>
                </a:solidFill>
              </a:rPr>
              <a:t> of No. 4 wire, what is the voltage loss ? </a:t>
            </a:r>
            <a:r>
              <a:rPr lang="en-US" sz="2000" dirty="0" smtClean="0">
                <a:solidFill>
                  <a:srgbClr val="FF0000"/>
                </a:solidFill>
              </a:rPr>
              <a:t>(2V)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What is the corresponding  voltage loss for a No. 10 wire ? </a:t>
            </a:r>
            <a:r>
              <a:rPr lang="en-US" sz="2000" dirty="0" smtClean="0">
                <a:solidFill>
                  <a:srgbClr val="FF0000"/>
                </a:solidFill>
              </a:rPr>
              <a:t>(8V)</a:t>
            </a:r>
          </a:p>
          <a:p>
            <a:pPr marL="342900" indent="-342900">
              <a:buFont typeface="Wingdings" charset="2"/>
              <a:buChar char="Ø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Wingdings" charset="2"/>
              <a:buChar char="Ø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Note:  the cost is different for the two wires, one 100 </a:t>
            </a:r>
            <a:r>
              <a:rPr lang="en-US" sz="2000" dirty="0" err="1" smtClean="0">
                <a:solidFill>
                  <a:schemeClr val="bg1"/>
                </a:solidFill>
              </a:rPr>
              <a:t>ft</a:t>
            </a:r>
            <a:r>
              <a:rPr lang="en-US" sz="2000" dirty="0" smtClean="0">
                <a:solidFill>
                  <a:schemeClr val="bg1"/>
                </a:solidFill>
              </a:rPr>
              <a:t> length of insulated No. 4 wire would cost about $120, whereas 100 </a:t>
            </a:r>
            <a:r>
              <a:rPr lang="en-US" sz="2000" dirty="0" err="1" smtClean="0">
                <a:solidFill>
                  <a:schemeClr val="bg1"/>
                </a:solidFill>
              </a:rPr>
              <a:t>ft</a:t>
            </a:r>
            <a:r>
              <a:rPr lang="en-US" sz="2000" dirty="0" smtClean="0">
                <a:solidFill>
                  <a:schemeClr val="bg1"/>
                </a:solidFill>
              </a:rPr>
              <a:t> of insulated No. 10 wires would cost about $23. (prices at </a:t>
            </a:r>
            <a:r>
              <a:rPr lang="en-US" sz="2000" dirty="0" err="1" smtClean="0">
                <a:solidFill>
                  <a:schemeClr val="bg1"/>
                </a:solidFill>
              </a:rPr>
              <a:t>yr</a:t>
            </a:r>
            <a:r>
              <a:rPr lang="en-US" sz="2000" dirty="0" smtClean="0">
                <a:solidFill>
                  <a:schemeClr val="bg1"/>
                </a:solidFill>
              </a:rPr>
              <a:t> 2000)</a:t>
            </a:r>
            <a:endParaRPr lang="en-US" sz="2000" dirty="0">
              <a:solidFill>
                <a:srgbClr val="FF6600"/>
              </a:solidFill>
            </a:endParaRPr>
          </a:p>
          <a:p>
            <a:endParaRPr 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90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Concept of Fuse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575556" y="1175605"/>
            <a:ext cx="799288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Electricity supply from the grid provide individual home with outlet of 120  V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Fuse are provided to limit the amount of current flow through one circuit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For a home uses 15A fuses, then the total current in one circuit must be less than 15A.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Example:  a 60 W light bulb uses 0.5 A, so the number of 60 W light bulbs which can be powered from a 15A circuit is 30.</a:t>
            </a:r>
          </a:p>
          <a:p>
            <a:endParaRPr 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09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Series circuit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chemeClr val="bg1"/>
                </a:solidFill>
              </a:rPr>
              <a:t>Resistors are in one line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0000"/>
                </a:solidFill>
              </a:rPr>
              <a:t>Current</a:t>
            </a:r>
            <a:r>
              <a:rPr lang="en-US" sz="3200" dirty="0" smtClean="0">
                <a:solidFill>
                  <a:schemeClr val="bg1"/>
                </a:solidFill>
              </a:rPr>
              <a:t> is identical at every point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9" name="Shape 16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1187624" y="2780928"/>
            <a:ext cx="7162059" cy="15933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95736" y="4797152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571500" indent="-571500">
              <a:buFont typeface="Wingdings" charset="2"/>
              <a:buChar char="u"/>
            </a:pPr>
            <a:r>
              <a:rPr lang="en-US" sz="3600" dirty="0" err="1" smtClean="0">
                <a:solidFill>
                  <a:srgbClr val="FF6600"/>
                </a:solidFill>
              </a:rPr>
              <a:t>R</a:t>
            </a:r>
            <a:r>
              <a:rPr lang="en-US" sz="3600" baseline="-25000" dirty="0" err="1" smtClean="0">
                <a:solidFill>
                  <a:srgbClr val="FF6600"/>
                </a:solidFill>
              </a:rPr>
              <a:t>total</a:t>
            </a:r>
            <a:r>
              <a:rPr lang="en-US" sz="3600" dirty="0" smtClean="0">
                <a:solidFill>
                  <a:srgbClr val="FF6600"/>
                </a:solidFill>
              </a:rPr>
              <a:t> = R</a:t>
            </a:r>
            <a:r>
              <a:rPr lang="en-US" sz="3600" baseline="-25000" dirty="0" smtClean="0">
                <a:solidFill>
                  <a:srgbClr val="FF6600"/>
                </a:solidFill>
              </a:rPr>
              <a:t>1</a:t>
            </a:r>
            <a:r>
              <a:rPr lang="en-US" sz="3600" dirty="0" smtClean="0">
                <a:solidFill>
                  <a:srgbClr val="FF6600"/>
                </a:solidFill>
              </a:rPr>
              <a:t> + R</a:t>
            </a:r>
            <a:r>
              <a:rPr lang="en-US" sz="3600" baseline="-25000" dirty="0" smtClean="0">
                <a:solidFill>
                  <a:srgbClr val="FF6600"/>
                </a:solidFill>
              </a:rPr>
              <a:t>2</a:t>
            </a:r>
            <a:r>
              <a:rPr lang="en-US" sz="3600" dirty="0" smtClean="0">
                <a:solidFill>
                  <a:srgbClr val="FF6600"/>
                </a:solidFill>
              </a:rPr>
              <a:t> + ….+ </a:t>
            </a:r>
            <a:r>
              <a:rPr lang="en-US" sz="3600" dirty="0" err="1" smtClean="0">
                <a:solidFill>
                  <a:srgbClr val="FF6600"/>
                </a:solidFill>
              </a:rPr>
              <a:t>R</a:t>
            </a:r>
            <a:r>
              <a:rPr lang="en-US" sz="3600" baseline="-25000" dirty="0" err="1" smtClean="0">
                <a:solidFill>
                  <a:srgbClr val="FF6600"/>
                </a:solidFill>
              </a:rPr>
              <a:t>n</a:t>
            </a:r>
            <a:endParaRPr lang="en-US" sz="3600" baseline="-25000" dirty="0">
              <a:solidFill>
                <a:srgbClr val="FF6600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195736" y="5661248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571500" indent="-571500">
              <a:buFont typeface="Wingdings" charset="2"/>
              <a:buChar char="u"/>
            </a:pPr>
            <a:r>
              <a:rPr lang="en-US" sz="3600" dirty="0" err="1" smtClean="0">
                <a:solidFill>
                  <a:srgbClr val="FF6600"/>
                </a:solidFill>
              </a:rPr>
              <a:t>I</a:t>
            </a:r>
            <a:r>
              <a:rPr lang="en-US" sz="3600" baseline="-25000" dirty="0" err="1" smtClean="0">
                <a:solidFill>
                  <a:srgbClr val="FF6600"/>
                </a:solidFill>
              </a:rPr>
              <a:t>in</a:t>
            </a:r>
            <a:r>
              <a:rPr lang="en-US" sz="3600" dirty="0" smtClean="0">
                <a:solidFill>
                  <a:srgbClr val="FF6600"/>
                </a:solidFill>
              </a:rPr>
              <a:t> = </a:t>
            </a:r>
            <a:r>
              <a:rPr lang="en-US" sz="3600" dirty="0" err="1" smtClean="0">
                <a:solidFill>
                  <a:srgbClr val="FF6600"/>
                </a:solidFill>
              </a:rPr>
              <a:t>I</a:t>
            </a:r>
            <a:r>
              <a:rPr lang="en-US" sz="3600" baseline="-25000" dirty="0" err="1" smtClean="0">
                <a:solidFill>
                  <a:srgbClr val="FF6600"/>
                </a:solidFill>
              </a:rPr>
              <a:t>out</a:t>
            </a:r>
            <a:endParaRPr lang="en-US" sz="3600" baseline="-25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400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Parallel circuit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chemeClr val="bg1"/>
                </a:solidFill>
              </a:rPr>
              <a:t>Resistors are in parallel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0000"/>
                </a:solidFill>
              </a:rPr>
              <a:t>Voltage</a:t>
            </a:r>
            <a:r>
              <a:rPr lang="en-US" sz="3200" dirty="0" smtClean="0">
                <a:solidFill>
                  <a:schemeClr val="bg1"/>
                </a:solidFill>
              </a:rPr>
              <a:t> of every branch is the same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" name="Shape 178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323528" y="2708920"/>
            <a:ext cx="4136141" cy="300909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2" name="Shape 182"/>
          <p:cNvSpPr txBox="1"/>
          <p:nvPr/>
        </p:nvSpPr>
        <p:spPr>
          <a:xfrm>
            <a:off x="4535909" y="4221088"/>
            <a:ext cx="4575981" cy="1322896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" sz="2800" b="1" i="0" u="none" strike="noStrike" cap="none" baseline="0" dirty="0" smtClean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80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2800" b="1" i="0" u="none" strike="noStrike" cap="none" baseline="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V </a:t>
            </a:r>
            <a:r>
              <a:rPr lang="en" sz="28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= V</a:t>
            </a:r>
            <a:r>
              <a:rPr lang="en" sz="2800" b="1" i="0" u="none" strike="noStrike" cap="none" baseline="-25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1</a:t>
            </a:r>
            <a:r>
              <a:rPr lang="en" sz="28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 = V</a:t>
            </a:r>
            <a:r>
              <a:rPr lang="en" sz="2800" b="1" i="0" u="none" strike="noStrike" cap="none" baseline="-25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2</a:t>
            </a:r>
            <a:r>
              <a:rPr lang="en" sz="28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 = … = </a:t>
            </a:r>
            <a:r>
              <a:rPr lang="en" sz="2800" b="1" i="0" u="none" strike="noStrike" cap="none" baseline="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V</a:t>
            </a:r>
            <a:r>
              <a:rPr lang="en" sz="2800" b="1" i="0" u="none" strike="noStrike" cap="none" baseline="-2500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n</a:t>
            </a:r>
            <a:endParaRPr lang="en" sz="2800" b="1" i="0" u="none" strike="noStrike" cap="none" baseline="0" dirty="0">
              <a:solidFill>
                <a:srgbClr val="FF66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5" name="Shape 193"/>
          <p:cNvSpPr txBox="1"/>
          <p:nvPr/>
        </p:nvSpPr>
        <p:spPr>
          <a:xfrm>
            <a:off x="4572001" y="3429000"/>
            <a:ext cx="4571999" cy="667752"/>
          </a:xfrm>
          <a:prstGeom prst="rect">
            <a:avLst/>
          </a:prstGeom>
          <a:noFill/>
          <a:ln>
            <a:noFill/>
          </a:ln>
        </p:spPr>
        <p:txBody>
          <a:bodyPr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2600" b="1" i="0" u="none" strike="noStrike" cap="none" baseline="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R</a:t>
            </a:r>
            <a:r>
              <a:rPr lang="en" sz="2600" b="1" i="0" u="none" strike="noStrike" cap="none" baseline="-2500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total </a:t>
            </a:r>
            <a:r>
              <a:rPr lang="en" sz="26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= (R</a:t>
            </a:r>
            <a:r>
              <a:rPr lang="en" sz="2600" b="1" i="0" u="none" strike="noStrike" cap="none" baseline="-25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1</a:t>
            </a:r>
            <a:r>
              <a:rPr lang="en" sz="2600" b="1" i="0" u="none" strike="noStrike" cap="none" baseline="30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-1</a:t>
            </a:r>
            <a:r>
              <a:rPr lang="en" sz="26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 + R</a:t>
            </a:r>
            <a:r>
              <a:rPr lang="en" sz="2600" b="1" i="0" u="none" strike="noStrike" cap="none" baseline="-25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2</a:t>
            </a:r>
            <a:r>
              <a:rPr lang="en" sz="2600" b="1" i="0" u="none" strike="noStrike" cap="none" baseline="30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-1</a:t>
            </a:r>
            <a:r>
              <a:rPr lang="en" sz="26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 + ... + R</a:t>
            </a:r>
            <a:r>
              <a:rPr lang="en" sz="2600" b="1" i="0" u="none" strike="noStrike" cap="none" baseline="-25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n</a:t>
            </a:r>
            <a:r>
              <a:rPr lang="en" sz="2600" b="1" i="0" u="none" strike="noStrike" cap="none" baseline="30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-1</a:t>
            </a:r>
            <a:r>
              <a:rPr lang="en" sz="2600" b="1" i="0" u="none" strike="noStrike" cap="none" baseline="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)</a:t>
            </a:r>
            <a:r>
              <a:rPr lang="en" sz="2600" b="1" i="0" u="none" strike="noStrike" cap="none" baseline="30000" dirty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 -</a:t>
            </a:r>
            <a:r>
              <a:rPr lang="en" sz="2600" b="1" i="0" u="none" strike="noStrike" cap="none" baseline="30000" dirty="0" smtClean="0">
                <a:solidFill>
                  <a:srgbClr val="FF6600"/>
                </a:solidFill>
                <a:ea typeface="Calibri"/>
                <a:cs typeface="Calibri"/>
                <a:sym typeface="Calibri"/>
              </a:rPr>
              <a:t>1</a:t>
            </a:r>
            <a:endParaRPr lang="en" sz="2600" b="1" i="0" u="none" strike="noStrike" cap="none" baseline="0" dirty="0">
              <a:solidFill>
                <a:srgbClr val="FF6600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6550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459432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Material Classification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043608" y="548680"/>
            <a:ext cx="76328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Conductor : a material  in which charges can move to neighboring atoms with relative ease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483768" y="1412776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E.g. 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Picture 1" descr="copper-fitting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556792"/>
            <a:ext cx="2232248" cy="1700229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187624" y="3356992"/>
            <a:ext cx="76328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Insulator: a material that opposes the charge movement (i.e. No charge movement)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483768" y="4149080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E.g. 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4" name="Picture 3" descr="Cylinder Glass Vases Mai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5" y="4408310"/>
            <a:ext cx="2376263" cy="190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95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Example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2" name="Picture 1" descr="Screen Shot 2015-02-12 at 6.23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8071905" cy="4957203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4135" y="6093296"/>
            <a:ext cx="72728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Source: David Irwin, Mark </a:t>
            </a:r>
            <a:r>
              <a:rPr lang="en-US" sz="1200" b="1" dirty="0" err="1" smtClean="0">
                <a:solidFill>
                  <a:schemeClr val="bg1"/>
                </a:solidFill>
                <a:latin typeface="Arial" charset="0"/>
              </a:rPr>
              <a:t>Nelms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 (2008),  Basic Engineering Circuit Analysis (9 edition), </a:t>
            </a:r>
          </a:p>
        </p:txBody>
      </p:sp>
    </p:spTree>
    <p:extLst>
      <p:ext uri="{BB962C8B-B14F-4D97-AF65-F5344CB8AC3E}">
        <p14:creationId xmlns:p14="http://schemas.microsoft.com/office/powerpoint/2010/main" val="3613374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Voltage Division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4135" y="6093296"/>
            <a:ext cx="72728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Source: David Irwin, Mark </a:t>
            </a:r>
            <a:r>
              <a:rPr lang="en-US" sz="1200" b="1" dirty="0" err="1" smtClean="0">
                <a:solidFill>
                  <a:schemeClr val="bg1"/>
                </a:solidFill>
                <a:latin typeface="Arial" charset="0"/>
              </a:rPr>
              <a:t>Nelms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 (2008),  Basic Engineering Circuit Analysis (9 edition), </a:t>
            </a:r>
          </a:p>
        </p:txBody>
      </p:sp>
      <p:pic>
        <p:nvPicPr>
          <p:cNvPr id="3" name="Picture 2" descr="Screen Shot 2015-02-12 at 7.29.0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44824"/>
            <a:ext cx="7683903" cy="231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86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Current Division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4135" y="6093296"/>
            <a:ext cx="72728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Source: David Irwin, Mark </a:t>
            </a:r>
            <a:r>
              <a:rPr lang="en-US" sz="1200" b="1" dirty="0" err="1" smtClean="0">
                <a:solidFill>
                  <a:schemeClr val="bg1"/>
                </a:solidFill>
                <a:latin typeface="Arial" charset="0"/>
              </a:rPr>
              <a:t>Nelms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</a:rPr>
              <a:t> (2008),  Basic Engineering Circuit Analysis (9 edition), </a:t>
            </a:r>
          </a:p>
        </p:txBody>
      </p:sp>
      <p:pic>
        <p:nvPicPr>
          <p:cNvPr id="2" name="Picture 1" descr="Screen Shot 2015-02-12 at 7.29.15 a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8"/>
            <a:ext cx="6889100" cy="193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27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2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2" name="Picture 1" descr="Screen Shot 2015-02-12 at 6.40.36 a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8455112" cy="3462998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800" dirty="0" smtClean="0">
                <a:solidFill>
                  <a:srgbClr val="FF6600"/>
                </a:solidFill>
              </a:rPr>
              <a:t>What are the values for following items: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	R</a:t>
            </a:r>
            <a:r>
              <a:rPr lang="en-US" sz="2800" baseline="-25000" dirty="0" smtClean="0">
                <a:solidFill>
                  <a:srgbClr val="FF6600"/>
                </a:solidFill>
              </a:rPr>
              <a:t>T</a:t>
            </a:r>
            <a:r>
              <a:rPr lang="en-US" sz="2800" dirty="0" smtClean="0">
                <a:solidFill>
                  <a:srgbClr val="FF6600"/>
                </a:solidFill>
              </a:rPr>
              <a:t>, I</a:t>
            </a:r>
            <a:r>
              <a:rPr lang="en-US" sz="2800" baseline="-25000" dirty="0" smtClean="0">
                <a:solidFill>
                  <a:srgbClr val="FF6600"/>
                </a:solidFill>
              </a:rPr>
              <a:t>T</a:t>
            </a:r>
            <a:r>
              <a:rPr lang="en-US" sz="2800" dirty="0" smtClean="0">
                <a:solidFill>
                  <a:srgbClr val="FF6600"/>
                </a:solidFill>
              </a:rPr>
              <a:t>, I</a:t>
            </a:r>
            <a:r>
              <a:rPr lang="en-US" sz="2800" baseline="-25000" dirty="0" smtClean="0">
                <a:solidFill>
                  <a:srgbClr val="FF6600"/>
                </a:solidFill>
              </a:rPr>
              <a:t>R1</a:t>
            </a:r>
            <a:r>
              <a:rPr lang="en-US" sz="2800" dirty="0" smtClean="0">
                <a:solidFill>
                  <a:srgbClr val="FF6600"/>
                </a:solidFill>
              </a:rPr>
              <a:t>, I</a:t>
            </a:r>
            <a:r>
              <a:rPr lang="en-US" sz="2800" baseline="-25000" dirty="0" smtClean="0">
                <a:solidFill>
                  <a:srgbClr val="FF6600"/>
                </a:solidFill>
              </a:rPr>
              <a:t>R2</a:t>
            </a:r>
            <a:r>
              <a:rPr lang="en-US" sz="2800" dirty="0" smtClean="0">
                <a:solidFill>
                  <a:srgbClr val="FF6600"/>
                </a:solidFill>
              </a:rPr>
              <a:t>, I</a:t>
            </a:r>
            <a:r>
              <a:rPr lang="en-US" sz="2800" baseline="-25000" dirty="0" smtClean="0">
                <a:solidFill>
                  <a:srgbClr val="FF6600"/>
                </a:solidFill>
              </a:rPr>
              <a:t>R3</a:t>
            </a:r>
            <a:r>
              <a:rPr lang="en-US" sz="2800" dirty="0" smtClean="0">
                <a:solidFill>
                  <a:srgbClr val="FF6600"/>
                </a:solidFill>
              </a:rPr>
              <a:t>, V</a:t>
            </a:r>
            <a:r>
              <a:rPr lang="en-US" sz="2800" baseline="-25000" dirty="0" smtClean="0">
                <a:solidFill>
                  <a:srgbClr val="FF6600"/>
                </a:solidFill>
              </a:rPr>
              <a:t>R1</a:t>
            </a:r>
            <a:r>
              <a:rPr lang="en-US" sz="2800" dirty="0" smtClean="0">
                <a:solidFill>
                  <a:srgbClr val="FF6600"/>
                </a:solidFill>
              </a:rPr>
              <a:t>, V</a:t>
            </a:r>
            <a:r>
              <a:rPr lang="en-US" sz="2800" baseline="-25000" dirty="0" smtClean="0">
                <a:solidFill>
                  <a:srgbClr val="FF6600"/>
                </a:solidFill>
              </a:rPr>
              <a:t>R2</a:t>
            </a:r>
            <a:r>
              <a:rPr lang="en-US" sz="2800" dirty="0" smtClean="0">
                <a:solidFill>
                  <a:srgbClr val="FF6600"/>
                </a:solidFill>
              </a:rPr>
              <a:t>, V</a:t>
            </a:r>
            <a:r>
              <a:rPr lang="en-US" sz="2800" baseline="-25000" dirty="0" smtClean="0">
                <a:solidFill>
                  <a:srgbClr val="FF6600"/>
                </a:solidFill>
              </a:rPr>
              <a:t>R3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30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Quiz 2 (</a:t>
            </a:r>
            <a:r>
              <a:rPr lang="en-GB" dirty="0" err="1" smtClean="0">
                <a:solidFill>
                  <a:schemeClr val="bg1"/>
                </a:solidFill>
                <a:latin typeface="Calibri" charset="0"/>
              </a:rPr>
              <a:t>Ans</a:t>
            </a:r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)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353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800" dirty="0" smtClean="0">
                <a:solidFill>
                  <a:srgbClr val="FF6600"/>
                </a:solidFill>
              </a:rPr>
              <a:t>	R</a:t>
            </a:r>
            <a:r>
              <a:rPr lang="en-US" sz="2800" baseline="-25000" dirty="0" smtClean="0">
                <a:solidFill>
                  <a:srgbClr val="FF6600"/>
                </a:solidFill>
              </a:rPr>
              <a:t>T</a:t>
            </a:r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 smtClean="0">
                <a:solidFill>
                  <a:srgbClr val="FF6600"/>
                </a:solidFill>
              </a:rPr>
              <a:t>  = 10 k ohm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I</a:t>
            </a:r>
            <a:r>
              <a:rPr lang="en-US" sz="2800" baseline="-25000" dirty="0">
                <a:solidFill>
                  <a:srgbClr val="FF6600"/>
                </a:solidFill>
              </a:rPr>
              <a:t>T</a:t>
            </a:r>
            <a:r>
              <a:rPr lang="en-US" sz="2800" dirty="0">
                <a:solidFill>
                  <a:srgbClr val="FF6600"/>
                </a:solidFill>
              </a:rPr>
              <a:t>    </a:t>
            </a:r>
            <a:r>
              <a:rPr lang="en-US" sz="2800" dirty="0" smtClean="0">
                <a:solidFill>
                  <a:srgbClr val="FF6600"/>
                </a:solidFill>
              </a:rPr>
              <a:t> = </a:t>
            </a:r>
            <a:r>
              <a:rPr lang="en-US" sz="2800" dirty="0">
                <a:solidFill>
                  <a:srgbClr val="FF6600"/>
                </a:solidFill>
              </a:rPr>
              <a:t>1mA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I</a:t>
            </a:r>
            <a:r>
              <a:rPr lang="en-US" sz="2800" baseline="-25000" dirty="0" smtClean="0">
                <a:solidFill>
                  <a:srgbClr val="FF6600"/>
                </a:solidFill>
              </a:rPr>
              <a:t>R1      </a:t>
            </a:r>
            <a:r>
              <a:rPr lang="en-US" sz="2800" dirty="0" smtClean="0">
                <a:solidFill>
                  <a:srgbClr val="FF6600"/>
                </a:solidFill>
              </a:rPr>
              <a:t>= 1mA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I</a:t>
            </a:r>
            <a:r>
              <a:rPr lang="en-US" sz="2800" baseline="-25000" dirty="0" smtClean="0">
                <a:solidFill>
                  <a:srgbClr val="FF6600"/>
                </a:solidFill>
              </a:rPr>
              <a:t>R2</a:t>
            </a:r>
            <a:r>
              <a:rPr lang="en-US" sz="2800" dirty="0" smtClean="0">
                <a:solidFill>
                  <a:srgbClr val="FF6600"/>
                </a:solidFill>
              </a:rPr>
              <a:t>    = 0.33mA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I</a:t>
            </a:r>
            <a:r>
              <a:rPr lang="en-US" sz="2800" baseline="-25000" dirty="0" smtClean="0">
                <a:solidFill>
                  <a:srgbClr val="FF6600"/>
                </a:solidFill>
              </a:rPr>
              <a:t>R3</a:t>
            </a:r>
            <a:r>
              <a:rPr lang="en-US" sz="2800" dirty="0" smtClean="0">
                <a:solidFill>
                  <a:srgbClr val="FF6600"/>
                </a:solidFill>
              </a:rPr>
              <a:t>    = 0.67mA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V</a:t>
            </a:r>
            <a:r>
              <a:rPr lang="en-US" sz="2800" baseline="-25000" dirty="0" smtClean="0">
                <a:solidFill>
                  <a:srgbClr val="FF6600"/>
                </a:solidFill>
              </a:rPr>
              <a:t>R1</a:t>
            </a:r>
            <a:r>
              <a:rPr lang="en-US" sz="2800" dirty="0" smtClean="0">
                <a:solidFill>
                  <a:srgbClr val="FF6600"/>
                </a:solidFill>
              </a:rPr>
              <a:t>   = 6V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V</a:t>
            </a:r>
            <a:r>
              <a:rPr lang="en-US" sz="2800" baseline="-25000" dirty="0" smtClean="0">
                <a:solidFill>
                  <a:srgbClr val="FF6600"/>
                </a:solidFill>
              </a:rPr>
              <a:t>R2</a:t>
            </a:r>
            <a:r>
              <a:rPr lang="en-US" sz="2800" dirty="0" smtClean="0">
                <a:solidFill>
                  <a:srgbClr val="FF6600"/>
                </a:solidFill>
              </a:rPr>
              <a:t>   = 4V</a:t>
            </a:r>
          </a:p>
          <a:p>
            <a:r>
              <a:rPr lang="en-US" sz="2800" dirty="0">
                <a:solidFill>
                  <a:srgbClr val="FF6600"/>
                </a:solidFill>
              </a:rPr>
              <a:t>	</a:t>
            </a:r>
            <a:r>
              <a:rPr lang="en-US" sz="2800" dirty="0" smtClean="0">
                <a:solidFill>
                  <a:srgbClr val="FF6600"/>
                </a:solidFill>
              </a:rPr>
              <a:t>V</a:t>
            </a:r>
            <a:r>
              <a:rPr lang="en-US" sz="2800" baseline="-25000" dirty="0" smtClean="0">
                <a:solidFill>
                  <a:srgbClr val="FF6600"/>
                </a:solidFill>
              </a:rPr>
              <a:t>R3    </a:t>
            </a:r>
            <a:r>
              <a:rPr lang="en-US" sz="2800" dirty="0" smtClean="0">
                <a:solidFill>
                  <a:srgbClr val="FF6600"/>
                </a:solidFill>
              </a:rPr>
              <a:t> = 4V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99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Discussion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800" dirty="0" smtClean="0">
                <a:solidFill>
                  <a:srgbClr val="FF6600"/>
                </a:solidFill>
              </a:rPr>
              <a:t>Both series and parallel circuit can be applied to lighting, what are the advantages and disadvantages?</a:t>
            </a:r>
            <a:endParaRPr lang="en-US" sz="2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19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Discussion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800" dirty="0" smtClean="0">
                <a:solidFill>
                  <a:srgbClr val="FF6600"/>
                </a:solidFill>
              </a:rPr>
              <a:t>Both series and parallel circuit can be applied to lighting, what are the advantages and disadvantages?</a:t>
            </a:r>
            <a:endParaRPr lang="en-US" sz="2800" dirty="0">
              <a:solidFill>
                <a:srgbClr val="FF66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693427"/>
              </p:ext>
            </p:extLst>
          </p:nvPr>
        </p:nvGraphicFramePr>
        <p:xfrm>
          <a:off x="1187624" y="2564904"/>
          <a:ext cx="6840759" cy="3600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0253"/>
                <a:gridCol w="2280253"/>
                <a:gridCol w="2280253"/>
              </a:tblGrid>
              <a:tr h="1032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Parallel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Series</a:t>
                      </a:r>
                      <a:endParaRPr lang="en-US" dirty="0"/>
                    </a:p>
                  </a:txBody>
                  <a:tcPr/>
                </a:tc>
              </a:tr>
              <a:tr h="153516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One light goes out but others</a:t>
                      </a:r>
                      <a:r>
                        <a:rPr lang="en-US" baseline="0" dirty="0" smtClean="0"/>
                        <a:t> don’t go out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It is used in houses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Don’t overheat easily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  <a:tr h="1032620"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Uses lots of wires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If one light bulb goes out,</a:t>
                      </a:r>
                      <a:r>
                        <a:rPr lang="en-US" baseline="0" dirty="0" smtClean="0"/>
                        <a:t> others go out as well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096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Open Circuit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395536" y="1196752"/>
            <a:ext cx="8408969" cy="4680520"/>
          </a:xfrm>
        </p:spPr>
        <p:txBody>
          <a:bodyPr>
            <a:noAutofit/>
          </a:bodyPr>
          <a:lstStyle/>
          <a:p>
            <a:pPr marL="425450" indent="-28575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cs typeface="Calibri" panose="020F0502020204030204" pitchFamily="34" charset="0"/>
              </a:rPr>
              <a:t>Open Circuit:</a:t>
            </a:r>
          </a:p>
          <a:p>
            <a:pPr marL="882650" lvl="1" indent="-285750">
              <a:buFont typeface="Arial"/>
              <a:buChar char="•"/>
            </a:pPr>
            <a:r>
              <a:rPr lang="en-US" sz="24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The circuit is open, no current flows on the opened line</a:t>
            </a:r>
          </a:p>
          <a:p>
            <a:pPr marL="882650" lvl="1" indent="-285750">
              <a:buFont typeface="Arial"/>
              <a:buChar char="•"/>
            </a:pPr>
            <a:r>
              <a:rPr lang="en-US" sz="24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This is equivalent to connect an </a:t>
            </a:r>
            <a:r>
              <a:rPr lang="en-US" sz="24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infinite</a:t>
            </a:r>
            <a:r>
              <a:rPr lang="en-US" sz="24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large</a:t>
            </a:r>
            <a:r>
              <a:rPr lang="en-US" sz="24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 resistor connected to the circuit</a:t>
            </a:r>
          </a:p>
          <a:p>
            <a:pPr marL="882650" lvl="1" indent="-285750">
              <a:buFont typeface="Arial"/>
              <a:buChar char="•"/>
            </a:pPr>
            <a:endParaRPr lang="en-US" sz="2400" b="1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11" name="Shape 20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555776" y="3501008"/>
            <a:ext cx="4033076" cy="239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70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Short Circuit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9" name="文本占位符 2"/>
          <p:cNvSpPr>
            <a:spLocks noGrp="1"/>
          </p:cNvSpPr>
          <p:nvPr>
            <p:ph idx="1"/>
          </p:nvPr>
        </p:nvSpPr>
        <p:spPr>
          <a:xfrm>
            <a:off x="395536" y="1196752"/>
            <a:ext cx="8408969" cy="4680520"/>
          </a:xfrm>
        </p:spPr>
        <p:txBody>
          <a:bodyPr>
            <a:noAutofit/>
          </a:bodyPr>
          <a:lstStyle/>
          <a:p>
            <a:pPr marL="4254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Short Circuit:</a:t>
            </a:r>
          </a:p>
          <a:p>
            <a:pPr marL="882650" lvl="1">
              <a:buFont typeface="Arial"/>
              <a:buChar char="•"/>
            </a:pP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Connect two points of a resistor with a wire </a:t>
            </a:r>
          </a:p>
          <a:p>
            <a:pPr marL="882650" lvl="1">
              <a:buFont typeface="Arial"/>
              <a:buChar char="•"/>
            </a:pP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The wire has a very near to zero resistance</a:t>
            </a:r>
          </a:p>
          <a:p>
            <a:pPr marL="882650" lvl="1">
              <a:buFont typeface="Arial"/>
              <a:buChar char="•"/>
            </a:pP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Short circuit is equivalent to connect two points of a circuit element with a </a:t>
            </a:r>
            <a:r>
              <a:rPr lang="en-US" b="1" dirty="0">
                <a:solidFill>
                  <a:srgbClr val="FF0000"/>
                </a:solidFill>
                <a:cs typeface="Calibri" panose="020F0502020204030204" pitchFamily="34" charset="0"/>
              </a:rPr>
              <a:t>infinitely small 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resistor </a:t>
            </a: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882650" lvl="1" indent="-285750">
              <a:buFont typeface="Arial"/>
              <a:buChar char="•"/>
            </a:pPr>
            <a:endParaRPr lang="en-US" sz="2400" b="1" dirty="0" smtClean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7" name="Shape 20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67544" y="4149080"/>
            <a:ext cx="4638737" cy="2164440"/>
          </a:xfrm>
          <a:prstGeom prst="rect">
            <a:avLst/>
          </a:prstGeom>
        </p:spPr>
      </p:pic>
      <p:sp>
        <p:nvSpPr>
          <p:cNvPr id="8" name="文本框 11"/>
          <p:cNvSpPr txBox="1"/>
          <p:nvPr/>
        </p:nvSpPr>
        <p:spPr>
          <a:xfrm>
            <a:off x="5651763" y="4581128"/>
            <a:ext cx="345638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Short circuit could damage the circuit components.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70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Recap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0" name="文本占位符 2"/>
          <p:cNvSpPr>
            <a:spLocks noGrp="1"/>
          </p:cNvSpPr>
          <p:nvPr>
            <p:ph idx="1"/>
          </p:nvPr>
        </p:nvSpPr>
        <p:spPr>
          <a:xfrm>
            <a:off x="755576" y="1196752"/>
            <a:ext cx="7620000" cy="437356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Voltage, Current, Resistance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Ohm’s Law  I=V/R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Series: current is the same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Parallel: Voltage is the same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Open circuit: infinitely large resistance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Short circuit:  infinitely small resistance</a:t>
            </a:r>
          </a:p>
        </p:txBody>
      </p:sp>
    </p:spTree>
    <p:extLst>
      <p:ext uri="{BB962C8B-B14F-4D97-AF65-F5344CB8AC3E}">
        <p14:creationId xmlns:p14="http://schemas.microsoft.com/office/powerpoint/2010/main" val="4255216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Material Classification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043608" y="1436584"/>
            <a:ext cx="7632848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Semi - conductor : a material  whose conductive properties are somewhat in between those of conductor and insulator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411760" y="2708920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E.g.       Silicon 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" name="Picture 2" descr="semi conducto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84984"/>
            <a:ext cx="6012160" cy="250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70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Electrical Current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043608" y="1556792"/>
            <a:ext cx="763284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Current = The time rate of flow of electrical 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charge through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a conductor or circuit element. </a:t>
            </a:r>
            <a:endParaRPr lang="pl-PL" sz="2400" dirty="0" smtClean="0">
              <a:solidFill>
                <a:srgbClr val="FFFFFF"/>
              </a:solidFill>
            </a:endParaRPr>
          </a:p>
          <a:p>
            <a:pPr marL="342900" indent="-342900">
              <a:buFont typeface="Wingdings" charset="2"/>
              <a:buChar char="Ø"/>
            </a:pP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" name="Picture 2" descr="Screen Shot 2015-02-12 at 3.40.3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933056"/>
            <a:ext cx="4248472" cy="2352649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43608" y="2780928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Unit: Amperes (A) = Coulombs per second (C/s) 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580112" y="3928988"/>
            <a:ext cx="316835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u="sng" dirty="0" smtClean="0">
                <a:solidFill>
                  <a:schemeClr val="bg1"/>
                </a:solidFill>
                <a:latin typeface="Arial" charset="0"/>
              </a:rPr>
              <a:t>Depends on</a:t>
            </a:r>
          </a:p>
          <a:p>
            <a:pPr marL="342900" indent="-342900">
              <a:buFont typeface="Wingdings" charset="2"/>
              <a:buChar char="u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Cross-section area</a:t>
            </a:r>
          </a:p>
          <a:p>
            <a:pPr marL="342900" indent="-342900">
              <a:buFont typeface="Wingdings" charset="2"/>
              <a:buChar char="u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No. of charge passing through the area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Waterfall analogy to current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27584" y="1052736"/>
            <a:ext cx="74168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Current represents how much water going over the edge of the falls each second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Picture 1" descr="american_falls_20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3563888" cy="2862451"/>
          </a:xfrm>
          <a:prstGeom prst="rect">
            <a:avLst/>
          </a:prstGeom>
        </p:spPr>
      </p:pic>
      <p:pic>
        <p:nvPicPr>
          <p:cNvPr id="4" name="Picture 3" descr="Yosemite 04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3744416" cy="2880320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835696" y="5229200"/>
            <a:ext cx="1296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Larger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940152" y="5373216"/>
            <a:ext cx="1296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Smaller</a:t>
            </a:r>
          </a:p>
        </p:txBody>
      </p:sp>
    </p:spTree>
    <p:extLst>
      <p:ext uri="{BB962C8B-B14F-4D97-AF65-F5344CB8AC3E}">
        <p14:creationId xmlns:p14="http://schemas.microsoft.com/office/powerpoint/2010/main" val="1425594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Direct and Alternating Currents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043608" y="1196752"/>
            <a:ext cx="76328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Direct Current (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d.c.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):</a:t>
            </a:r>
          </a:p>
          <a:p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   When a current is 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</a:rPr>
              <a:t>constant with time</a:t>
            </a:r>
            <a:endParaRPr lang="en-US" sz="2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187624" y="4941168"/>
            <a:ext cx="7632848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Alternating Current (</a:t>
            </a:r>
            <a:r>
              <a:rPr lang="en-US" sz="2400" b="1" dirty="0" err="1">
                <a:solidFill>
                  <a:schemeClr val="bg1"/>
                </a:solidFill>
                <a:latin typeface="Arial" charset="0"/>
              </a:rPr>
              <a:t>a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.c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.):</a:t>
            </a:r>
          </a:p>
          <a:p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   When a current is </a:t>
            </a:r>
            <a:r>
              <a:rPr lang="en-US" sz="2400" b="1" dirty="0" smtClean="0">
                <a:solidFill>
                  <a:srgbClr val="FF0000"/>
                </a:solidFill>
                <a:latin typeface="Arial" charset="0"/>
              </a:rPr>
              <a:t>varying with time, reversing     direction periodically</a:t>
            </a:r>
            <a:endParaRPr lang="en-US" sz="2000" b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19672" y="2420888"/>
            <a:ext cx="6474686" cy="2088232"/>
            <a:chOff x="1619672" y="2564904"/>
            <a:chExt cx="6474686" cy="2088232"/>
          </a:xfrm>
        </p:grpSpPr>
        <p:grpSp>
          <p:nvGrpSpPr>
            <p:cNvPr id="6" name="Group 5"/>
            <p:cNvGrpSpPr/>
            <p:nvPr/>
          </p:nvGrpSpPr>
          <p:grpSpPr>
            <a:xfrm>
              <a:off x="1619672" y="2564904"/>
              <a:ext cx="6474686" cy="2088232"/>
              <a:chOff x="1619672" y="2564904"/>
              <a:chExt cx="6474686" cy="2088232"/>
            </a:xfrm>
          </p:grpSpPr>
          <p:pic>
            <p:nvPicPr>
              <p:cNvPr id="2" name="Picture 1" descr="dc vs ac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9672" y="2564904"/>
                <a:ext cx="6474686" cy="2088232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6732240" y="4077072"/>
                <a:ext cx="1296144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619672" y="2708921"/>
              <a:ext cx="79208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Current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8701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Voltage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043608" y="1556792"/>
            <a:ext cx="763284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A measure of the energy available (potential) per unit of charge when charge moves from one point to other point in an electrical circuit.</a:t>
            </a:r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43608" y="2780928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Unit: Volt (</a:t>
            </a:r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V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) = Joules per coulomb (J/C)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Picture 1" descr="Screen Shot 2015-02-12 at 5.22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645024"/>
            <a:ext cx="2216207" cy="23971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4005064"/>
            <a:ext cx="352839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aseline="30000" dirty="0">
                <a:solidFill>
                  <a:schemeClr val="bg1"/>
                </a:solidFill>
              </a:rPr>
              <a:t>The </a:t>
            </a:r>
            <a:r>
              <a:rPr lang="en-US" sz="3600" baseline="30000" dirty="0" smtClean="0">
                <a:solidFill>
                  <a:schemeClr val="bg1"/>
                </a:solidFill>
              </a:rPr>
              <a:t>voltage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2800" baseline="30000" dirty="0" err="1">
                <a:solidFill>
                  <a:schemeClr val="bg1"/>
                </a:solidFill>
              </a:rPr>
              <a:t>V</a:t>
            </a:r>
            <a:r>
              <a:rPr lang="en-US" sz="2800" baseline="-25000" dirty="0" err="1">
                <a:solidFill>
                  <a:schemeClr val="bg1"/>
                </a:solidFill>
              </a:rPr>
              <a:t>ab</a:t>
            </a:r>
            <a:r>
              <a:rPr lang="en-US" sz="2800" baseline="30000" dirty="0">
                <a:solidFill>
                  <a:schemeClr val="bg1"/>
                </a:solidFill>
              </a:rPr>
              <a:t> </a:t>
            </a:r>
            <a:r>
              <a:rPr lang="en-US" sz="3600" baseline="30000" dirty="0">
                <a:solidFill>
                  <a:schemeClr val="bg1"/>
                </a:solidFill>
              </a:rPr>
              <a:t>has a reference polarity that is positive at point </a:t>
            </a:r>
            <a:r>
              <a:rPr lang="en-US" sz="3600" i="1" baseline="30000" dirty="0">
                <a:solidFill>
                  <a:schemeClr val="bg1"/>
                </a:solidFill>
              </a:rPr>
              <a:t>a </a:t>
            </a:r>
            <a:r>
              <a:rPr lang="en-US" sz="3600" baseline="30000" dirty="0">
                <a:solidFill>
                  <a:schemeClr val="bg1"/>
                </a:solidFill>
              </a:rPr>
              <a:t>and negative at point </a:t>
            </a:r>
            <a:r>
              <a:rPr lang="en-US" sz="3600" i="1" baseline="30000" dirty="0">
                <a:solidFill>
                  <a:schemeClr val="bg1"/>
                </a:solidFill>
              </a:rPr>
              <a:t>b</a:t>
            </a:r>
            <a:r>
              <a:rPr lang="en-US" sz="3600" baseline="30000" dirty="0">
                <a:solidFill>
                  <a:schemeClr val="bg1"/>
                </a:solidFill>
              </a:rPr>
              <a:t>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565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Calibri" charset="0"/>
              </a:rPr>
              <a:t>Waterfall analogy to voltage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27584" y="1052736"/>
            <a:ext cx="74168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The higher the voltage, the higher the waterfall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135" y="6093296"/>
            <a:ext cx="72728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Source: http://</a:t>
            </a:r>
            <a:r>
              <a:rPr lang="en-US" sz="1200" b="1" dirty="0" err="1">
                <a:solidFill>
                  <a:schemeClr val="bg1"/>
                </a:solidFill>
                <a:latin typeface="Arial" charset="0"/>
              </a:rPr>
              <a:t>sargosis.com</a:t>
            </a:r>
            <a:r>
              <a:rPr lang="en-US" sz="1200" b="1" dirty="0">
                <a:solidFill>
                  <a:schemeClr val="bg1"/>
                </a:solidFill>
                <a:latin typeface="Arial" charset="0"/>
              </a:rPr>
              <a:t>/articles/science/intro-guide/basic-electric-concepts/</a:t>
            </a:r>
            <a:endParaRPr lang="en-US" sz="1200" b="1" dirty="0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" name="Picture 2" descr="voltage-exam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80928"/>
            <a:ext cx="8128000" cy="3175000"/>
          </a:xfrm>
          <a:prstGeom prst="rect">
            <a:avLst/>
          </a:prstGeom>
        </p:spPr>
      </p:pic>
      <p:pic>
        <p:nvPicPr>
          <p:cNvPr id="13" name="Shape 106"/>
          <p:cNvPicPr preferRelativeResize="0"/>
          <p:nvPr/>
        </p:nvPicPr>
        <p:blipFill rotWithShape="1">
          <a:blip r:embed="rId5"/>
          <a:srcRect l="20833" t="14152" r="29067"/>
          <a:stretch/>
        </p:blipFill>
        <p:spPr>
          <a:xfrm>
            <a:off x="1619672" y="2780928"/>
            <a:ext cx="2880320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06"/>
          <p:cNvPicPr preferRelativeResize="0"/>
          <p:nvPr/>
        </p:nvPicPr>
        <p:blipFill rotWithShape="1">
          <a:blip r:embed="rId5"/>
          <a:srcRect l="20833" t="14152" r="29067"/>
          <a:stretch/>
        </p:blipFill>
        <p:spPr>
          <a:xfrm>
            <a:off x="5652120" y="1628800"/>
            <a:ext cx="288032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856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  <a:latin typeface="Calibri" charset="0"/>
              </a:rPr>
              <a:t>Resistors and Resistances</a:t>
            </a:r>
            <a:endParaRPr 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3528" y="1268760"/>
            <a:ext cx="828092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Resistance :</a:t>
            </a:r>
          </a:p>
          <a:p>
            <a:pPr marL="1085850" lvl="1" indent="-342900">
              <a:buFont typeface="Wingdings" charset="2"/>
              <a:buChar char="§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Different material allows charges to move within them with different levels of ease.  The physical property or ability to resist current.</a:t>
            </a:r>
          </a:p>
          <a:p>
            <a:pPr marL="1085850" lvl="1" indent="-342900">
              <a:buFont typeface="Wingdings" charset="2"/>
              <a:buChar char="§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Is a </a:t>
            </a:r>
            <a:r>
              <a:rPr lang="en-US" sz="2000" b="1" dirty="0" err="1" smtClean="0">
                <a:solidFill>
                  <a:schemeClr val="bg1"/>
                </a:solidFill>
                <a:latin typeface="Arial" charset="0"/>
              </a:rPr>
              <a:t>cirvuit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 property for which </a:t>
            </a:r>
            <a:r>
              <a:rPr lang="en-US" sz="2000" b="1" dirty="0" smtClean="0">
                <a:solidFill>
                  <a:srgbClr val="FF6600"/>
                </a:solidFill>
                <a:latin typeface="Arial" charset="0"/>
              </a:rPr>
              <a:t>voltage is proportional to current</a:t>
            </a: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5536" y="3789040"/>
            <a:ext cx="828092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Resistor :</a:t>
            </a:r>
          </a:p>
          <a:p>
            <a:pPr marL="1085850" lvl="1" indent="-342900">
              <a:buFont typeface="Wingdings" charset="2"/>
              <a:buChar char="§"/>
            </a:pPr>
            <a:r>
              <a:rPr lang="en-US" sz="2000" b="1" dirty="0" smtClean="0">
                <a:solidFill>
                  <a:schemeClr val="bg1"/>
                </a:solidFill>
                <a:latin typeface="Arial" charset="0"/>
              </a:rPr>
              <a:t>Is a two-terminal device composed of a conductive material.</a:t>
            </a:r>
          </a:p>
          <a:p>
            <a:endParaRPr lang="en-U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3" name="Shape 13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3635896" y="4581128"/>
            <a:ext cx="1306606" cy="1757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40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1619672" y="5013176"/>
            <a:ext cx="1326413" cy="1186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143"/>
          <p:cNvPicPr preferRelativeResize="0"/>
          <p:nvPr/>
        </p:nvPicPr>
        <p:blipFill rotWithShape="1">
          <a:blip r:embed="rId6"/>
          <a:srcRect/>
          <a:stretch/>
        </p:blipFill>
        <p:spPr>
          <a:xfrm>
            <a:off x="5436096" y="4869160"/>
            <a:ext cx="947183" cy="1274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144"/>
          <p:cNvPicPr preferRelativeResize="0"/>
          <p:nvPr/>
        </p:nvPicPr>
        <p:blipFill rotWithShape="1">
          <a:blip r:embed="rId7"/>
          <a:srcRect/>
          <a:stretch/>
        </p:blipFill>
        <p:spPr>
          <a:xfrm>
            <a:off x="6876256" y="4869160"/>
            <a:ext cx="1026680" cy="13813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8083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1104</Words>
  <Application>Microsoft Office PowerPoint</Application>
  <PresentationFormat>On-screen Show (4:3)</PresentationFormat>
  <Paragraphs>164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ＭＳ Ｐゴシック</vt:lpstr>
      <vt:lpstr>Arial</vt:lpstr>
      <vt:lpstr>Calibri</vt:lpstr>
      <vt:lpstr>Wingdings</vt:lpstr>
      <vt:lpstr>Office Theme</vt:lpstr>
      <vt:lpstr>PowerPoint Presentation</vt:lpstr>
      <vt:lpstr>Material Classification</vt:lpstr>
      <vt:lpstr>Material Classification</vt:lpstr>
      <vt:lpstr>Electrical Current</vt:lpstr>
      <vt:lpstr>Waterfall analogy to current</vt:lpstr>
      <vt:lpstr>Direct and Alternating Currents</vt:lpstr>
      <vt:lpstr>Voltage</vt:lpstr>
      <vt:lpstr>Waterfall analogy to voltage</vt:lpstr>
      <vt:lpstr>Resistors and Resistances</vt:lpstr>
      <vt:lpstr>Resistors and Resistances</vt:lpstr>
      <vt:lpstr>Ohm’s Law</vt:lpstr>
      <vt:lpstr>Power and Energy </vt:lpstr>
      <vt:lpstr>Quiz 1</vt:lpstr>
      <vt:lpstr>Quiz 1</vt:lpstr>
      <vt:lpstr>Quiz 1a</vt:lpstr>
      <vt:lpstr>Quiz 1a</vt:lpstr>
      <vt:lpstr>Concept of Fuse</vt:lpstr>
      <vt:lpstr>Series circuit</vt:lpstr>
      <vt:lpstr>Parallel circuit</vt:lpstr>
      <vt:lpstr>Example</vt:lpstr>
      <vt:lpstr>Voltage Division</vt:lpstr>
      <vt:lpstr>Current Division</vt:lpstr>
      <vt:lpstr>Quiz 2</vt:lpstr>
      <vt:lpstr>Quiz 2 (Ans)</vt:lpstr>
      <vt:lpstr>Discussion</vt:lpstr>
      <vt:lpstr>Discussion</vt:lpstr>
      <vt:lpstr>Open Circuit</vt:lpstr>
      <vt:lpstr>Short Circuit</vt:lpstr>
      <vt:lpstr>Recap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Blackboard Template</dc:title>
  <dc:creator>Windows User;Presentation Magazine</dc:creator>
  <cp:lastModifiedBy>walter yuen</cp:lastModifiedBy>
  <cp:revision>38</cp:revision>
  <dcterms:created xsi:type="dcterms:W3CDTF">2011-05-07T15:33:03Z</dcterms:created>
  <dcterms:modified xsi:type="dcterms:W3CDTF">2016-04-22T01:18:46Z</dcterms:modified>
</cp:coreProperties>
</file>