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7"/>
  </p:notesMasterIdLst>
  <p:sldIdLst>
    <p:sldId id="256" r:id="rId2"/>
    <p:sldId id="261" r:id="rId3"/>
    <p:sldId id="257" r:id="rId4"/>
    <p:sldId id="258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H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4070E-E8A1-4F42-B59D-865766FD3244}" type="datetimeFigureOut">
              <a:rPr lang="en-HK" smtClean="0"/>
              <a:t>4/3/16</a:t>
            </a:fld>
            <a:endParaRPr lang="en-H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H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H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CACC7-ACE6-4F86-941D-06BD8F3FFEE8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135695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93" tIns="43247" rIns="86493" bIns="43247"/>
          <a:lstStyle>
            <a:lvl1pPr>
              <a:defRPr sz="2400">
                <a:solidFill>
                  <a:schemeClr val="tx1"/>
                </a:solidFill>
                <a:latin typeface="Symbol" panose="05050102010706020507" pitchFamily="18" charset="2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Symbol" panose="05050102010706020507" pitchFamily="18" charset="2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Symbol" panose="05050102010706020507" pitchFamily="18" charset="2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Symbol" panose="05050102010706020507" pitchFamily="18" charset="2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Symbol" panose="05050102010706020507" pitchFamily="18" charset="2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anose="05050102010706020507" pitchFamily="18" charset="2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anose="05050102010706020507" pitchFamily="18" charset="2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anose="05050102010706020507" pitchFamily="18" charset="2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anose="05050102010706020507" pitchFamily="18" charset="2"/>
                <a:ea typeface="MS PGothic" panose="020B0600070205080204" pitchFamily="34" charset="-128"/>
              </a:defRPr>
            </a:lvl9pPr>
          </a:lstStyle>
          <a:p>
            <a:fld id="{693799D1-977A-463C-B18A-F0355F52C4BA}" type="slidenum">
              <a:rPr lang="en-US" altLang="en-US" u="sng">
                <a:latin typeface="Times" panose="02020603050405020304" pitchFamily="18" charset="0"/>
              </a:rPr>
              <a:pPr/>
              <a:t>5</a:t>
            </a:fld>
            <a:endParaRPr lang="en-US" altLang="en-US" u="sng">
              <a:latin typeface="Times" panose="02020603050405020304" pitchFamily="18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4065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pPr>
              <a:defRPr/>
            </a:pPr>
            <a:endParaRPr lang="en-US" smtClean="0">
              <a:ea typeface="ＭＳ Ｐゴシック" pitchFamily="-107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9856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H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930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110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834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253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529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083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308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554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775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955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H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494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5B473-58D4-4174-951A-E210CF4BB06D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54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09800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Poverty in the World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32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1"/>
            <a:ext cx="7772400" cy="990600"/>
          </a:xfrm>
        </p:spPr>
        <p:txBody>
          <a:bodyPr/>
          <a:lstStyle/>
          <a:p>
            <a:pPr algn="ctr"/>
            <a:r>
              <a:rPr lang="en-US" dirty="0" smtClean="0"/>
              <a:t>Poverty in the World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200" y="1524000"/>
            <a:ext cx="6126480" cy="5015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694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1"/>
            <a:ext cx="7772400" cy="990600"/>
          </a:xfrm>
        </p:spPr>
        <p:txBody>
          <a:bodyPr/>
          <a:lstStyle/>
          <a:p>
            <a:pPr algn="ctr"/>
            <a:r>
              <a:rPr lang="en-US" dirty="0" smtClean="0"/>
              <a:t>Poverty in the World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2133600"/>
            <a:ext cx="3815972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800600" y="2438400"/>
            <a:ext cx="3733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Almost half the world — over three billion people — live on less than $2.50 a day.</a:t>
            </a:r>
          </a:p>
        </p:txBody>
      </p:sp>
      <p:sp>
        <p:nvSpPr>
          <p:cNvPr id="5" name="Rectangle 4"/>
          <p:cNvSpPr/>
          <p:nvPr/>
        </p:nvSpPr>
        <p:spPr>
          <a:xfrm>
            <a:off x="4876800" y="3657600"/>
            <a:ext cx="381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At least 80% of humanity lives on less than $10 a day.</a:t>
            </a:r>
          </a:p>
        </p:txBody>
      </p:sp>
    </p:spTree>
    <p:extLst>
      <p:ext uri="{BB962C8B-B14F-4D97-AF65-F5344CB8AC3E}">
        <p14:creationId xmlns:p14="http://schemas.microsoft.com/office/powerpoint/2010/main" val="24177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1"/>
            <a:ext cx="7772400" cy="990600"/>
          </a:xfrm>
        </p:spPr>
        <p:txBody>
          <a:bodyPr/>
          <a:lstStyle/>
          <a:p>
            <a:pPr algn="ctr"/>
            <a:r>
              <a:rPr lang="en-US" dirty="0" smtClean="0"/>
              <a:t>Poverty in the World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2133600"/>
            <a:ext cx="3815972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568190" y="2286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More than 80 percent of the world’s population lives in countries where income differentials are widening</a:t>
            </a:r>
          </a:p>
        </p:txBody>
      </p:sp>
      <p:sp>
        <p:nvSpPr>
          <p:cNvPr id="6" name="Rectangle 5"/>
          <p:cNvSpPr/>
          <p:nvPr/>
        </p:nvSpPr>
        <p:spPr>
          <a:xfrm>
            <a:off x="4591050" y="36576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The poorest 40 percent of the world’s population accounts for 5 percent of global income. The richest 20 percent accounts for </a:t>
            </a:r>
            <a:r>
              <a:rPr lang="en-US" dirty="0" smtClean="0"/>
              <a:t>three-quarters of world </a:t>
            </a:r>
            <a:r>
              <a:rPr lang="en-US" dirty="0"/>
              <a:t>income</a:t>
            </a:r>
          </a:p>
        </p:txBody>
      </p:sp>
    </p:spTree>
    <p:extLst>
      <p:ext uri="{BB962C8B-B14F-4D97-AF65-F5344CB8AC3E}">
        <p14:creationId xmlns:p14="http://schemas.microsoft.com/office/powerpoint/2010/main" val="343575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189413" y="26035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cs typeface="Arial" panose="020B0604020202020204" pitchFamily="34" charset="0"/>
            </a:endParaRP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2667000" y="6375400"/>
            <a:ext cx="4260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bg1"/>
                </a:solidFill>
                <a:cs typeface="Arial" panose="020B0604020202020204" pitchFamily="34" charset="0"/>
              </a:rPr>
              <a:t>UN General Assembly resolution 65/151</a:t>
            </a:r>
            <a:endParaRPr lang="en-US" altLang="en-US" sz="18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100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 smtClean="0"/>
              <a:t>rael.berkeley.edu</a:t>
            </a:r>
          </a:p>
        </p:txBody>
      </p:sp>
      <p:sp>
        <p:nvSpPr>
          <p:cNvPr id="4101" name="Date Placeholder 2"/>
          <p:cNvSpPr>
            <a:spLocks noGrp="1"/>
          </p:cNvSpPr>
          <p:nvPr>
            <p:ph type="dt" sz="quarter" idx="10"/>
          </p:nvPr>
        </p:nvSpPr>
        <p:spPr>
          <a:xfrm>
            <a:off x="457200" y="62452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smtClean="0"/>
              <a:t>October 2011</a:t>
            </a:r>
            <a:endParaRPr lang="en-GB" altLang="en-US" sz="2400" smtClean="0"/>
          </a:p>
        </p:txBody>
      </p:sp>
      <p:sp>
        <p:nvSpPr>
          <p:cNvPr id="4102" name="TextBox 3"/>
          <p:cNvSpPr txBox="1">
            <a:spLocks noChangeArrowheads="1"/>
          </p:cNvSpPr>
          <p:nvPr/>
        </p:nvSpPr>
        <p:spPr bwMode="auto">
          <a:xfrm>
            <a:off x="1392238" y="0"/>
            <a:ext cx="56038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b="1">
                <a:latin typeface="Calibri" panose="020F0502020204030204" pitchFamily="34" charset="0"/>
              </a:rPr>
              <a:t>Energy Poverty: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b="1">
                <a:latin typeface="Calibri" panose="020F0502020204030204" pitchFamily="34" charset="0"/>
              </a:rPr>
              <a:t>Forecasts of Little Improvement</a:t>
            </a:r>
          </a:p>
        </p:txBody>
      </p:sp>
      <p:cxnSp>
        <p:nvCxnSpPr>
          <p:cNvPr id="4103" name="Straight Connector 5"/>
          <p:cNvCxnSpPr>
            <a:cxnSpLocks noChangeShapeType="1"/>
          </p:cNvCxnSpPr>
          <p:nvPr/>
        </p:nvCxnSpPr>
        <p:spPr bwMode="auto">
          <a:xfrm flipV="1">
            <a:off x="0" y="1033463"/>
            <a:ext cx="9144000" cy="33337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pic>
        <p:nvPicPr>
          <p:cNvPr id="4104" name="Picture 6" descr="WEO2010_Fig08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6775"/>
            <a:ext cx="9144000" cy="484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5" name="Rectangle 4"/>
          <p:cNvSpPr>
            <a:spLocks noChangeArrowheads="1"/>
          </p:cNvSpPr>
          <p:nvPr/>
        </p:nvSpPr>
        <p:spPr bwMode="auto">
          <a:xfrm>
            <a:off x="0" y="1012825"/>
            <a:ext cx="9144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>
                <a:srgbClr val="7030A0"/>
              </a:buClr>
              <a:buSzPct val="90000"/>
              <a:buFontTx/>
              <a:buNone/>
            </a:pPr>
            <a:r>
              <a:rPr kumimoji="1" lang="en-GB" altLang="en-US" sz="1800" b="1">
                <a:solidFill>
                  <a:srgbClr val="C00000"/>
                </a:solidFill>
              </a:rPr>
              <a:t>There are  1.4 billion people lacking access to electricity today</a:t>
            </a:r>
          </a:p>
          <a:p>
            <a:pPr>
              <a:spcBef>
                <a:spcPct val="0"/>
              </a:spcBef>
              <a:buClr>
                <a:srgbClr val="7030A0"/>
              </a:buClr>
              <a:buSzPct val="90000"/>
              <a:buFontTx/>
              <a:buNone/>
            </a:pPr>
            <a:r>
              <a:rPr kumimoji="1" lang="en-US" altLang="en-US" sz="1800" b="1">
                <a:solidFill>
                  <a:srgbClr val="C00000"/>
                </a:solidFill>
              </a:rPr>
              <a:t>Based on current trends, 1.2 billion people will still lack access in 2030 </a:t>
            </a:r>
          </a:p>
          <a:p>
            <a:pPr>
              <a:spcBef>
                <a:spcPct val="0"/>
              </a:spcBef>
              <a:buClr>
                <a:srgbClr val="7030A0"/>
              </a:buClr>
              <a:buSzPct val="90000"/>
              <a:buFontTx/>
              <a:buNone/>
            </a:pPr>
            <a:r>
              <a:rPr kumimoji="1" lang="en-US" altLang="en-US" sz="1800" b="1">
                <a:solidFill>
                  <a:srgbClr val="C00000"/>
                </a:solidFill>
              </a:rPr>
              <a:t>Another 1+ billion have intermittent/unreliable access</a:t>
            </a:r>
          </a:p>
          <a:p>
            <a:pPr>
              <a:spcBef>
                <a:spcPct val="0"/>
              </a:spcBef>
              <a:buClr>
                <a:srgbClr val="7030A0"/>
              </a:buClr>
              <a:buSzPct val="90000"/>
              <a:buFontTx/>
              <a:buNone/>
            </a:pPr>
            <a:r>
              <a:rPr kumimoji="1" lang="en-US" altLang="en-US" sz="1800" b="1" u="sng">
                <a:solidFill>
                  <a:srgbClr val="C00000"/>
                </a:solidFill>
              </a:rPr>
              <a:t>				                        International Energy Agency, 2010</a:t>
            </a:r>
          </a:p>
        </p:txBody>
      </p:sp>
    </p:spTree>
    <p:extLst>
      <p:ext uri="{BB962C8B-B14F-4D97-AF65-F5344CB8AC3E}">
        <p14:creationId xmlns:p14="http://schemas.microsoft.com/office/powerpoint/2010/main" val="34365061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</TotalTime>
  <Words>139</Words>
  <Application>Microsoft Office PowerPoint</Application>
  <PresentationFormat>On-screen Show (4:3)</PresentationFormat>
  <Paragraphs>18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MS PGothic</vt:lpstr>
      <vt:lpstr>MS PGothic</vt:lpstr>
      <vt:lpstr>Arial</vt:lpstr>
      <vt:lpstr>Calibri</vt:lpstr>
      <vt:lpstr>Calibri Light</vt:lpstr>
      <vt:lpstr>Times</vt:lpstr>
      <vt:lpstr>Times New Roman</vt:lpstr>
      <vt:lpstr>Office Theme</vt:lpstr>
      <vt:lpstr>Poverty in the World </vt:lpstr>
      <vt:lpstr>Poverty in the World</vt:lpstr>
      <vt:lpstr>Poverty in the World</vt:lpstr>
      <vt:lpstr>Poverty in the World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Poverty in the World</dc:title>
  <dc:creator>VPAD</dc:creator>
  <cp:lastModifiedBy>walter yuen</cp:lastModifiedBy>
  <cp:revision>27</cp:revision>
  <dcterms:created xsi:type="dcterms:W3CDTF">2015-02-23T15:25:11Z</dcterms:created>
  <dcterms:modified xsi:type="dcterms:W3CDTF">2016-03-05T00:53:26Z</dcterms:modified>
</cp:coreProperties>
</file>